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1" r:id="rId2"/>
  </p:sldMasterIdLst>
  <p:notesMasterIdLst>
    <p:notesMasterId r:id="rId44"/>
  </p:notesMasterIdLst>
  <p:handoutMasterIdLst>
    <p:handoutMasterId r:id="rId45"/>
  </p:handoutMasterIdLst>
  <p:sldIdLst>
    <p:sldId id="903" r:id="rId3"/>
    <p:sldId id="418" r:id="rId4"/>
    <p:sldId id="905" r:id="rId5"/>
    <p:sldId id="582" r:id="rId6"/>
    <p:sldId id="955" r:id="rId7"/>
    <p:sldId id="830" r:id="rId8"/>
    <p:sldId id="926" r:id="rId9"/>
    <p:sldId id="927" r:id="rId10"/>
    <p:sldId id="947" r:id="rId11"/>
    <p:sldId id="928" r:id="rId12"/>
    <p:sldId id="929" r:id="rId13"/>
    <p:sldId id="930" r:id="rId14"/>
    <p:sldId id="931" r:id="rId15"/>
    <p:sldId id="932" r:id="rId16"/>
    <p:sldId id="933" r:id="rId17"/>
    <p:sldId id="948" r:id="rId18"/>
    <p:sldId id="951" r:id="rId19"/>
    <p:sldId id="949" r:id="rId20"/>
    <p:sldId id="959" r:id="rId21"/>
    <p:sldId id="950" r:id="rId22"/>
    <p:sldId id="954" r:id="rId23"/>
    <p:sldId id="936" r:id="rId24"/>
    <p:sldId id="956" r:id="rId25"/>
    <p:sldId id="957" r:id="rId26"/>
    <p:sldId id="960" r:id="rId27"/>
    <p:sldId id="939" r:id="rId28"/>
    <p:sldId id="940" r:id="rId29"/>
    <p:sldId id="941" r:id="rId30"/>
    <p:sldId id="942" r:id="rId31"/>
    <p:sldId id="943" r:id="rId32"/>
    <p:sldId id="944" r:id="rId33"/>
    <p:sldId id="945" r:id="rId34"/>
    <p:sldId id="946" r:id="rId35"/>
    <p:sldId id="958" r:id="rId36"/>
    <p:sldId id="952" r:id="rId37"/>
    <p:sldId id="953" r:id="rId38"/>
    <p:sldId id="961" r:id="rId39"/>
    <p:sldId id="962" r:id="rId40"/>
    <p:sldId id="924" r:id="rId41"/>
    <p:sldId id="925" r:id="rId42"/>
    <p:sldId id="902" r:id="rId43"/>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9AD"/>
    <a:srgbClr val="1D48D1"/>
    <a:srgbClr val="FF0000"/>
    <a:srgbClr val="C5D1F7"/>
    <a:srgbClr val="00B050"/>
    <a:srgbClr val="193EB0"/>
    <a:srgbClr val="7F7F7F"/>
    <a:srgbClr val="465992"/>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40886-8397-8BF6-1ED2-C95191F745AD}" v="1269" dt="2021-09-27T19:22:54.637"/>
    <p1510:client id="{70785201-D5AF-23C2-69D5-BA99E978ED2F}" v="469" dt="2021-09-27T19:19:36.10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0" autoAdjust="0"/>
    <p:restoredTop sz="94291" autoAdjust="0"/>
  </p:normalViewPr>
  <p:slideViewPr>
    <p:cSldViewPr snapToGrid="0">
      <p:cViewPr>
        <p:scale>
          <a:sx n="75" d="100"/>
          <a:sy n="75" d="100"/>
        </p:scale>
        <p:origin x="1613" y="192"/>
      </p:cViewPr>
      <p:guideLst/>
    </p:cSldViewPr>
  </p:slideViewPr>
  <p:notesTextViewPr>
    <p:cViewPr>
      <p:scale>
        <a:sx n="125" d="100"/>
        <a:sy n="125" d="100"/>
      </p:scale>
      <p:origin x="0" y="0"/>
    </p:cViewPr>
  </p:notesTextViewPr>
  <p:sorterViewPr>
    <p:cViewPr>
      <p:scale>
        <a:sx n="50" d="100"/>
        <a:sy n="50" d="100"/>
      </p:scale>
      <p:origin x="0" y="-6126"/>
    </p:cViewPr>
  </p:sorterViewPr>
  <p:notesViewPr>
    <p:cSldViewPr snapToGrid="0" showGuides="1">
      <p:cViewPr varScale="1">
        <p:scale>
          <a:sx n="58" d="100"/>
          <a:sy n="58" d="100"/>
        </p:scale>
        <p:origin x="1853"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5ECD68-41DE-4E85-AB36-5DC07ED7E9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918FA2A-ED59-472D-8871-D4081C69833A}">
      <dgm:prSet/>
      <dgm:spPr/>
      <dgm:t>
        <a:bodyPr/>
        <a:lstStyle/>
        <a:p>
          <a:pPr algn="ctr"/>
          <a:r>
            <a:rPr lang="en-US" b="1" dirty="0"/>
            <a:t>DR: </a:t>
          </a:r>
          <a:r>
            <a:rPr lang="en-US" b="1" dirty="0" err="1"/>
            <a:t>Doaa</a:t>
          </a:r>
          <a:r>
            <a:rPr lang="en-US" b="1" dirty="0"/>
            <a:t> Mahmoud</a:t>
          </a:r>
          <a:endParaRPr lang="en-US" dirty="0"/>
        </a:p>
      </dgm:t>
    </dgm:pt>
    <dgm:pt modelId="{47EBD9EA-7A43-43B8-B9E3-FF9AF79D2793}" type="parTrans" cxnId="{D7380350-C1B7-4234-8BD4-23CE233EE479}">
      <dgm:prSet/>
      <dgm:spPr/>
      <dgm:t>
        <a:bodyPr/>
        <a:lstStyle/>
        <a:p>
          <a:endParaRPr lang="en-US"/>
        </a:p>
      </dgm:t>
    </dgm:pt>
    <dgm:pt modelId="{4CA0600F-2172-44E5-A34F-A30243F8BC4F}" type="sibTrans" cxnId="{D7380350-C1B7-4234-8BD4-23CE233EE479}">
      <dgm:prSet/>
      <dgm:spPr/>
      <dgm:t>
        <a:bodyPr/>
        <a:lstStyle/>
        <a:p>
          <a:endParaRPr lang="en-US"/>
        </a:p>
      </dgm:t>
    </dgm:pt>
    <dgm:pt modelId="{C72B9A24-0ABF-4A6F-BA58-A9648E528030}">
      <dgm:prSet/>
      <dgm:spPr/>
      <dgm:t>
        <a:bodyPr/>
        <a:lstStyle/>
        <a:p>
          <a:pPr algn="ctr"/>
          <a:r>
            <a:rPr lang="en-US" b="1" dirty="0" err="1"/>
            <a:t>Eng</a:t>
          </a:r>
          <a:r>
            <a:rPr lang="en-US" b="1" dirty="0"/>
            <a:t>: Sayed Omar</a:t>
          </a:r>
          <a:endParaRPr lang="en-US" dirty="0"/>
        </a:p>
      </dgm:t>
    </dgm:pt>
    <dgm:pt modelId="{98785458-1AA7-4F13-9621-9A2C0609E4CD}" type="parTrans" cxnId="{F29C9A8D-E455-43B6-848C-954A397640DB}">
      <dgm:prSet/>
      <dgm:spPr/>
      <dgm:t>
        <a:bodyPr/>
        <a:lstStyle/>
        <a:p>
          <a:endParaRPr lang="en-US"/>
        </a:p>
      </dgm:t>
    </dgm:pt>
    <dgm:pt modelId="{69A666DA-BC90-434D-92E6-4FEF6BC74F1E}" type="sibTrans" cxnId="{F29C9A8D-E455-43B6-848C-954A397640DB}">
      <dgm:prSet/>
      <dgm:spPr/>
      <dgm:t>
        <a:bodyPr/>
        <a:lstStyle/>
        <a:p>
          <a:endParaRPr lang="en-US"/>
        </a:p>
      </dgm:t>
    </dgm:pt>
    <dgm:pt modelId="{29D894ED-A1CB-421C-936D-B959C7E3F621}">
      <dgm:prSet/>
      <dgm:spPr/>
      <dgm:t>
        <a:bodyPr/>
        <a:lstStyle/>
        <a:p>
          <a:pPr algn="ctr"/>
          <a:r>
            <a:rPr lang="en-US" b="1" dirty="0" err="1"/>
            <a:t>Eng</a:t>
          </a:r>
          <a:r>
            <a:rPr lang="en-US" b="1" dirty="0"/>
            <a:t>: </a:t>
          </a:r>
          <a:r>
            <a:rPr lang="en-US" b="1" dirty="0" err="1"/>
            <a:t>Gehad</a:t>
          </a:r>
          <a:r>
            <a:rPr lang="en-US" b="1" dirty="0"/>
            <a:t> Barakat</a:t>
          </a:r>
          <a:endParaRPr lang="en-US" dirty="0"/>
        </a:p>
      </dgm:t>
    </dgm:pt>
    <dgm:pt modelId="{AF164DB5-F6AD-4F98-903A-1DC9DD1F2575}" type="parTrans" cxnId="{326E7C40-69BE-4895-AA74-866604099B28}">
      <dgm:prSet/>
      <dgm:spPr/>
      <dgm:t>
        <a:bodyPr/>
        <a:lstStyle/>
        <a:p>
          <a:endParaRPr lang="en-US"/>
        </a:p>
      </dgm:t>
    </dgm:pt>
    <dgm:pt modelId="{4FEA3E53-1DEE-48BA-B552-45791C9732BC}" type="sibTrans" cxnId="{326E7C40-69BE-4895-AA74-866604099B28}">
      <dgm:prSet/>
      <dgm:spPr/>
      <dgm:t>
        <a:bodyPr/>
        <a:lstStyle/>
        <a:p>
          <a:endParaRPr lang="en-US"/>
        </a:p>
      </dgm:t>
    </dgm:pt>
    <dgm:pt modelId="{C54AD621-184E-4780-9293-ABE50AF4819F}">
      <dgm:prSet/>
      <dgm:spPr/>
      <dgm:t>
        <a:bodyPr/>
        <a:lstStyle/>
        <a:p>
          <a:pPr algn="ctr"/>
          <a:r>
            <a:rPr lang="en-US" b="1" dirty="0" err="1"/>
            <a:t>Eng</a:t>
          </a:r>
          <a:r>
            <a:rPr lang="en-US" b="1" dirty="0"/>
            <a:t>: Shaimaa </a:t>
          </a:r>
          <a:r>
            <a:rPr lang="en-US" b="1" dirty="0" err="1"/>
            <a:t>osman</a:t>
          </a:r>
          <a:endParaRPr lang="en-US" dirty="0"/>
        </a:p>
      </dgm:t>
    </dgm:pt>
    <dgm:pt modelId="{D991F4F1-1C9D-4BB5-871B-EBF1C1998307}" type="parTrans" cxnId="{D6D3F05F-A909-4B99-86F4-3354D5A0ACCD}">
      <dgm:prSet/>
      <dgm:spPr/>
      <dgm:t>
        <a:bodyPr/>
        <a:lstStyle/>
        <a:p>
          <a:endParaRPr lang="en-US"/>
        </a:p>
      </dgm:t>
    </dgm:pt>
    <dgm:pt modelId="{AFBBC5FA-A529-43C0-A2D0-FB268AF75BF2}" type="sibTrans" cxnId="{D6D3F05F-A909-4B99-86F4-3354D5A0ACCD}">
      <dgm:prSet/>
      <dgm:spPr/>
      <dgm:t>
        <a:bodyPr/>
        <a:lstStyle/>
        <a:p>
          <a:endParaRPr lang="en-US"/>
        </a:p>
      </dgm:t>
    </dgm:pt>
    <dgm:pt modelId="{2973387D-4490-49C7-BFEB-4BFCEEEBED75}">
      <dgm:prSet phldr="0"/>
      <dgm:spPr/>
      <dgm:t>
        <a:bodyPr/>
        <a:lstStyle/>
        <a:p>
          <a:pPr algn="ctr" rtl="0"/>
          <a:r>
            <a:rPr lang="en-GB" b="1" dirty="0"/>
            <a:t>Special thanks </a:t>
          </a:r>
          <a:r>
            <a:rPr lang="en-GB" b="1" dirty="0" err="1"/>
            <a:t>Eng</a:t>
          </a:r>
          <a:r>
            <a:rPr lang="en-GB" b="1" dirty="0"/>
            <a:t>: Mina </a:t>
          </a:r>
          <a:r>
            <a:rPr lang="en-GB" b="1" dirty="0" err="1"/>
            <a:t>Sameh</a:t>
          </a:r>
          <a:endParaRPr lang="en-US" b="1" dirty="0">
            <a:latin typeface="Calibri Light" panose="020F0302020204030204"/>
          </a:endParaRPr>
        </a:p>
      </dgm:t>
    </dgm:pt>
    <dgm:pt modelId="{110F5CAC-16D9-41E3-A451-908B908EE6BD}" type="parTrans" cxnId="{72284CBD-6BCA-47A2-9175-29F16D5AEA41}">
      <dgm:prSet/>
      <dgm:spPr/>
      <dgm:t>
        <a:bodyPr/>
        <a:lstStyle/>
        <a:p>
          <a:endParaRPr lang="en-US"/>
        </a:p>
      </dgm:t>
    </dgm:pt>
    <dgm:pt modelId="{EDABDC5E-6121-45EC-AA1B-93901BBD82DB}" type="sibTrans" cxnId="{72284CBD-6BCA-47A2-9175-29F16D5AEA41}">
      <dgm:prSet/>
      <dgm:spPr/>
      <dgm:t>
        <a:bodyPr/>
        <a:lstStyle/>
        <a:p>
          <a:endParaRPr lang="en-US"/>
        </a:p>
      </dgm:t>
    </dgm:pt>
    <dgm:pt modelId="{C866F296-FAF3-4234-9F5D-02FCF28A70F8}" type="pres">
      <dgm:prSet presAssocID="{1C5ECD68-41DE-4E85-AB36-5DC07ED7E94A}" presName="linear" presStyleCnt="0">
        <dgm:presLayoutVars>
          <dgm:animLvl val="lvl"/>
          <dgm:resizeHandles val="exact"/>
        </dgm:presLayoutVars>
      </dgm:prSet>
      <dgm:spPr/>
    </dgm:pt>
    <dgm:pt modelId="{3414E395-3294-441C-A876-69997F40D743}" type="pres">
      <dgm:prSet presAssocID="{2918FA2A-ED59-472D-8871-D4081C69833A}" presName="parentText" presStyleLbl="node1" presStyleIdx="0" presStyleCnt="5">
        <dgm:presLayoutVars>
          <dgm:chMax val="0"/>
          <dgm:bulletEnabled val="1"/>
        </dgm:presLayoutVars>
      </dgm:prSet>
      <dgm:spPr/>
    </dgm:pt>
    <dgm:pt modelId="{DA954E74-DB26-4C79-BA52-484CED1B2F0B}" type="pres">
      <dgm:prSet presAssocID="{4CA0600F-2172-44E5-A34F-A30243F8BC4F}" presName="spacer" presStyleCnt="0"/>
      <dgm:spPr/>
    </dgm:pt>
    <dgm:pt modelId="{0454511A-6A27-48C1-BF5D-0C1B97FC42CD}" type="pres">
      <dgm:prSet presAssocID="{C72B9A24-0ABF-4A6F-BA58-A9648E528030}" presName="parentText" presStyleLbl="node1" presStyleIdx="1" presStyleCnt="5">
        <dgm:presLayoutVars>
          <dgm:chMax val="0"/>
          <dgm:bulletEnabled val="1"/>
        </dgm:presLayoutVars>
      </dgm:prSet>
      <dgm:spPr/>
    </dgm:pt>
    <dgm:pt modelId="{77399CEF-1333-4DCD-845F-E4CD929BEAB6}" type="pres">
      <dgm:prSet presAssocID="{69A666DA-BC90-434D-92E6-4FEF6BC74F1E}" presName="spacer" presStyleCnt="0"/>
      <dgm:spPr/>
    </dgm:pt>
    <dgm:pt modelId="{EF8759C4-E684-41C7-97EA-D0689C6E5C36}" type="pres">
      <dgm:prSet presAssocID="{29D894ED-A1CB-421C-936D-B959C7E3F621}" presName="parentText" presStyleLbl="node1" presStyleIdx="2" presStyleCnt="5">
        <dgm:presLayoutVars>
          <dgm:chMax val="0"/>
          <dgm:bulletEnabled val="1"/>
        </dgm:presLayoutVars>
      </dgm:prSet>
      <dgm:spPr/>
    </dgm:pt>
    <dgm:pt modelId="{A7504656-437D-45EF-ACFF-1B09D745EBC7}" type="pres">
      <dgm:prSet presAssocID="{4FEA3E53-1DEE-48BA-B552-45791C9732BC}" presName="spacer" presStyleCnt="0"/>
      <dgm:spPr/>
    </dgm:pt>
    <dgm:pt modelId="{D24B7F9A-E9E3-4473-B3CC-D2A5DFC1CE64}" type="pres">
      <dgm:prSet presAssocID="{C54AD621-184E-4780-9293-ABE50AF4819F}" presName="parentText" presStyleLbl="node1" presStyleIdx="3" presStyleCnt="5">
        <dgm:presLayoutVars>
          <dgm:chMax val="0"/>
          <dgm:bulletEnabled val="1"/>
        </dgm:presLayoutVars>
      </dgm:prSet>
      <dgm:spPr/>
    </dgm:pt>
    <dgm:pt modelId="{5107DE4D-7369-45D4-AB86-6CC5273C4FFA}" type="pres">
      <dgm:prSet presAssocID="{AFBBC5FA-A529-43C0-A2D0-FB268AF75BF2}" presName="spacer" presStyleCnt="0"/>
      <dgm:spPr/>
    </dgm:pt>
    <dgm:pt modelId="{D81E1DB7-CEEA-484F-8059-E53B580CF5F4}" type="pres">
      <dgm:prSet presAssocID="{2973387D-4490-49C7-BFEB-4BFCEEEBED75}" presName="parentText" presStyleLbl="node1" presStyleIdx="4" presStyleCnt="5">
        <dgm:presLayoutVars>
          <dgm:chMax val="0"/>
          <dgm:bulletEnabled val="1"/>
        </dgm:presLayoutVars>
      </dgm:prSet>
      <dgm:spPr/>
    </dgm:pt>
  </dgm:ptLst>
  <dgm:cxnLst>
    <dgm:cxn modelId="{0CE69131-1019-46FC-B3BA-4A61DEB11276}" type="presOf" srcId="{2973387D-4490-49C7-BFEB-4BFCEEEBED75}" destId="{D81E1DB7-CEEA-484F-8059-E53B580CF5F4}" srcOrd="0" destOrd="0" presId="urn:microsoft.com/office/officeart/2005/8/layout/vList2"/>
    <dgm:cxn modelId="{EAF62F3F-5164-4092-8576-BED56F269AF9}" type="presOf" srcId="{2918FA2A-ED59-472D-8871-D4081C69833A}" destId="{3414E395-3294-441C-A876-69997F40D743}" srcOrd="0" destOrd="0" presId="urn:microsoft.com/office/officeart/2005/8/layout/vList2"/>
    <dgm:cxn modelId="{326E7C40-69BE-4895-AA74-866604099B28}" srcId="{1C5ECD68-41DE-4E85-AB36-5DC07ED7E94A}" destId="{29D894ED-A1CB-421C-936D-B959C7E3F621}" srcOrd="2" destOrd="0" parTransId="{AF164DB5-F6AD-4F98-903A-1DC9DD1F2575}" sibTransId="{4FEA3E53-1DEE-48BA-B552-45791C9732BC}"/>
    <dgm:cxn modelId="{D6D3F05F-A909-4B99-86F4-3354D5A0ACCD}" srcId="{1C5ECD68-41DE-4E85-AB36-5DC07ED7E94A}" destId="{C54AD621-184E-4780-9293-ABE50AF4819F}" srcOrd="3" destOrd="0" parTransId="{D991F4F1-1C9D-4BB5-871B-EBF1C1998307}" sibTransId="{AFBBC5FA-A529-43C0-A2D0-FB268AF75BF2}"/>
    <dgm:cxn modelId="{D7380350-C1B7-4234-8BD4-23CE233EE479}" srcId="{1C5ECD68-41DE-4E85-AB36-5DC07ED7E94A}" destId="{2918FA2A-ED59-472D-8871-D4081C69833A}" srcOrd="0" destOrd="0" parTransId="{47EBD9EA-7A43-43B8-B9E3-FF9AF79D2793}" sibTransId="{4CA0600F-2172-44E5-A34F-A30243F8BC4F}"/>
    <dgm:cxn modelId="{F29C9A8D-E455-43B6-848C-954A397640DB}" srcId="{1C5ECD68-41DE-4E85-AB36-5DC07ED7E94A}" destId="{C72B9A24-0ABF-4A6F-BA58-A9648E528030}" srcOrd="1" destOrd="0" parTransId="{98785458-1AA7-4F13-9621-9A2C0609E4CD}" sibTransId="{69A666DA-BC90-434D-92E6-4FEF6BC74F1E}"/>
    <dgm:cxn modelId="{9748FFB2-7614-4223-B948-5700772C38B0}" type="presOf" srcId="{C72B9A24-0ABF-4A6F-BA58-A9648E528030}" destId="{0454511A-6A27-48C1-BF5D-0C1B97FC42CD}" srcOrd="0" destOrd="0" presId="urn:microsoft.com/office/officeart/2005/8/layout/vList2"/>
    <dgm:cxn modelId="{72284CBD-6BCA-47A2-9175-29F16D5AEA41}" srcId="{1C5ECD68-41DE-4E85-AB36-5DC07ED7E94A}" destId="{2973387D-4490-49C7-BFEB-4BFCEEEBED75}" srcOrd="4" destOrd="0" parTransId="{110F5CAC-16D9-41E3-A451-908B908EE6BD}" sibTransId="{EDABDC5E-6121-45EC-AA1B-93901BBD82DB}"/>
    <dgm:cxn modelId="{1058A6D3-60E1-416C-A875-C3577D669D7D}" type="presOf" srcId="{C54AD621-184E-4780-9293-ABE50AF4819F}" destId="{D24B7F9A-E9E3-4473-B3CC-D2A5DFC1CE64}" srcOrd="0" destOrd="0" presId="urn:microsoft.com/office/officeart/2005/8/layout/vList2"/>
    <dgm:cxn modelId="{4C142CE8-669D-49B3-9AAC-D3869410EFF9}" type="presOf" srcId="{29D894ED-A1CB-421C-936D-B959C7E3F621}" destId="{EF8759C4-E684-41C7-97EA-D0689C6E5C36}" srcOrd="0" destOrd="0" presId="urn:microsoft.com/office/officeart/2005/8/layout/vList2"/>
    <dgm:cxn modelId="{735D1CE9-C699-46F5-A638-E9628C78FD22}" type="presOf" srcId="{1C5ECD68-41DE-4E85-AB36-5DC07ED7E94A}" destId="{C866F296-FAF3-4234-9F5D-02FCF28A70F8}" srcOrd="0" destOrd="0" presId="urn:microsoft.com/office/officeart/2005/8/layout/vList2"/>
    <dgm:cxn modelId="{DCA8C3DA-8585-45AC-AED2-2F37218AABDD}" type="presParOf" srcId="{C866F296-FAF3-4234-9F5D-02FCF28A70F8}" destId="{3414E395-3294-441C-A876-69997F40D743}" srcOrd="0" destOrd="0" presId="urn:microsoft.com/office/officeart/2005/8/layout/vList2"/>
    <dgm:cxn modelId="{B61CD52F-A898-484D-8369-081570D96595}" type="presParOf" srcId="{C866F296-FAF3-4234-9F5D-02FCF28A70F8}" destId="{DA954E74-DB26-4C79-BA52-484CED1B2F0B}" srcOrd="1" destOrd="0" presId="urn:microsoft.com/office/officeart/2005/8/layout/vList2"/>
    <dgm:cxn modelId="{C086FE41-4887-4327-8A27-A265AD26C51B}" type="presParOf" srcId="{C866F296-FAF3-4234-9F5D-02FCF28A70F8}" destId="{0454511A-6A27-48C1-BF5D-0C1B97FC42CD}" srcOrd="2" destOrd="0" presId="urn:microsoft.com/office/officeart/2005/8/layout/vList2"/>
    <dgm:cxn modelId="{12086273-A145-4829-86A7-81769942C27D}" type="presParOf" srcId="{C866F296-FAF3-4234-9F5D-02FCF28A70F8}" destId="{77399CEF-1333-4DCD-845F-E4CD929BEAB6}" srcOrd="3" destOrd="0" presId="urn:microsoft.com/office/officeart/2005/8/layout/vList2"/>
    <dgm:cxn modelId="{61BADFFC-36C0-4048-8246-D3D1E1B52205}" type="presParOf" srcId="{C866F296-FAF3-4234-9F5D-02FCF28A70F8}" destId="{EF8759C4-E684-41C7-97EA-D0689C6E5C36}" srcOrd="4" destOrd="0" presId="urn:microsoft.com/office/officeart/2005/8/layout/vList2"/>
    <dgm:cxn modelId="{2DE5D010-B717-4829-BAAB-0246BC5B3CFC}" type="presParOf" srcId="{C866F296-FAF3-4234-9F5D-02FCF28A70F8}" destId="{A7504656-437D-45EF-ACFF-1B09D745EBC7}" srcOrd="5" destOrd="0" presId="urn:microsoft.com/office/officeart/2005/8/layout/vList2"/>
    <dgm:cxn modelId="{291F120B-56D2-4896-88E5-AC70AFFDFBBC}" type="presParOf" srcId="{C866F296-FAF3-4234-9F5D-02FCF28A70F8}" destId="{D24B7F9A-E9E3-4473-B3CC-D2A5DFC1CE64}" srcOrd="6" destOrd="0" presId="urn:microsoft.com/office/officeart/2005/8/layout/vList2"/>
    <dgm:cxn modelId="{0EA3A6C8-C2D6-4035-B37D-37275558945C}" type="presParOf" srcId="{C866F296-FAF3-4234-9F5D-02FCF28A70F8}" destId="{5107DE4D-7369-45D4-AB86-6CC5273C4FFA}" srcOrd="7" destOrd="0" presId="urn:microsoft.com/office/officeart/2005/8/layout/vList2"/>
    <dgm:cxn modelId="{1E736C22-3002-4E60-90EC-8FA35A923F86}" type="presParOf" srcId="{C866F296-FAF3-4234-9F5D-02FCF28A70F8}" destId="{D81E1DB7-CEEA-484F-8059-E53B580CF5F4}"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4E395-3294-441C-A876-69997F40D743}">
      <dsp:nvSpPr>
        <dsp:cNvPr id="0" name=""/>
        <dsp:cNvSpPr/>
      </dsp:nvSpPr>
      <dsp:spPr>
        <a:xfrm>
          <a:off x="0" y="24377"/>
          <a:ext cx="654643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DR: </a:t>
          </a:r>
          <a:r>
            <a:rPr lang="en-US" sz="2000" b="1" kern="1200" dirty="0" err="1"/>
            <a:t>Doaa</a:t>
          </a:r>
          <a:r>
            <a:rPr lang="en-US" sz="2000" b="1" kern="1200" dirty="0"/>
            <a:t> Mahmoud</a:t>
          </a:r>
          <a:endParaRPr lang="en-US" sz="2000" kern="1200" dirty="0"/>
        </a:p>
      </dsp:txBody>
      <dsp:txXfrm>
        <a:off x="23417" y="47794"/>
        <a:ext cx="6499603" cy="432866"/>
      </dsp:txXfrm>
    </dsp:sp>
    <dsp:sp modelId="{0454511A-6A27-48C1-BF5D-0C1B97FC42CD}">
      <dsp:nvSpPr>
        <dsp:cNvPr id="0" name=""/>
        <dsp:cNvSpPr/>
      </dsp:nvSpPr>
      <dsp:spPr>
        <a:xfrm>
          <a:off x="0" y="561677"/>
          <a:ext cx="654643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t>Eng</a:t>
          </a:r>
          <a:r>
            <a:rPr lang="en-US" sz="2000" b="1" kern="1200" dirty="0"/>
            <a:t>: Sayed Omar</a:t>
          </a:r>
          <a:endParaRPr lang="en-US" sz="2000" kern="1200" dirty="0"/>
        </a:p>
      </dsp:txBody>
      <dsp:txXfrm>
        <a:off x="23417" y="585094"/>
        <a:ext cx="6499603" cy="432866"/>
      </dsp:txXfrm>
    </dsp:sp>
    <dsp:sp modelId="{EF8759C4-E684-41C7-97EA-D0689C6E5C36}">
      <dsp:nvSpPr>
        <dsp:cNvPr id="0" name=""/>
        <dsp:cNvSpPr/>
      </dsp:nvSpPr>
      <dsp:spPr>
        <a:xfrm>
          <a:off x="0" y="1098978"/>
          <a:ext cx="654643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t>Eng</a:t>
          </a:r>
          <a:r>
            <a:rPr lang="en-US" sz="2000" b="1" kern="1200" dirty="0"/>
            <a:t>: </a:t>
          </a:r>
          <a:r>
            <a:rPr lang="en-US" sz="2000" b="1" kern="1200" dirty="0" err="1"/>
            <a:t>Gehad</a:t>
          </a:r>
          <a:r>
            <a:rPr lang="en-US" sz="2000" b="1" kern="1200" dirty="0"/>
            <a:t> Barakat</a:t>
          </a:r>
          <a:endParaRPr lang="en-US" sz="2000" kern="1200" dirty="0"/>
        </a:p>
      </dsp:txBody>
      <dsp:txXfrm>
        <a:off x="23417" y="1122395"/>
        <a:ext cx="6499603" cy="432866"/>
      </dsp:txXfrm>
    </dsp:sp>
    <dsp:sp modelId="{D24B7F9A-E9E3-4473-B3CC-D2A5DFC1CE64}">
      <dsp:nvSpPr>
        <dsp:cNvPr id="0" name=""/>
        <dsp:cNvSpPr/>
      </dsp:nvSpPr>
      <dsp:spPr>
        <a:xfrm>
          <a:off x="0" y="1636278"/>
          <a:ext cx="654643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err="1"/>
            <a:t>Eng</a:t>
          </a:r>
          <a:r>
            <a:rPr lang="en-US" sz="2000" b="1" kern="1200" dirty="0"/>
            <a:t>: Shaimaa </a:t>
          </a:r>
          <a:r>
            <a:rPr lang="en-US" sz="2000" b="1" kern="1200" dirty="0" err="1"/>
            <a:t>osman</a:t>
          </a:r>
          <a:endParaRPr lang="en-US" sz="2000" kern="1200" dirty="0"/>
        </a:p>
      </dsp:txBody>
      <dsp:txXfrm>
        <a:off x="23417" y="1659695"/>
        <a:ext cx="6499603" cy="432866"/>
      </dsp:txXfrm>
    </dsp:sp>
    <dsp:sp modelId="{D81E1DB7-CEEA-484F-8059-E53B580CF5F4}">
      <dsp:nvSpPr>
        <dsp:cNvPr id="0" name=""/>
        <dsp:cNvSpPr/>
      </dsp:nvSpPr>
      <dsp:spPr>
        <a:xfrm>
          <a:off x="0" y="2173578"/>
          <a:ext cx="654643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GB" sz="2000" b="1" kern="1200" dirty="0"/>
            <a:t>Special thanks </a:t>
          </a:r>
          <a:r>
            <a:rPr lang="en-GB" sz="2000" b="1" kern="1200" dirty="0" err="1"/>
            <a:t>Eng</a:t>
          </a:r>
          <a:r>
            <a:rPr lang="en-GB" sz="2000" b="1" kern="1200" dirty="0"/>
            <a:t>: Mina </a:t>
          </a:r>
          <a:r>
            <a:rPr lang="en-GB" sz="2000" b="1" kern="1200" dirty="0" err="1"/>
            <a:t>Sameh</a:t>
          </a:r>
          <a:endParaRPr lang="en-US" sz="2000" b="1" kern="1200" dirty="0">
            <a:latin typeface="Calibri Light" panose="020F0302020204030204"/>
          </a:endParaRPr>
        </a:p>
      </dsp:txBody>
      <dsp:txXfrm>
        <a:off x="23417" y="2196995"/>
        <a:ext cx="6499603"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5ED6F3-E40F-44F2-BE05-DB33136FC6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D0598F67-38FF-4462-B449-38464380E2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7527-5D9F-40D8-B0DF-951550578687}" type="datetimeFigureOut">
              <a:rPr lang="ko-KR" altLang="en-US" smtClean="0"/>
              <a:t>2021-09-27</a:t>
            </a:fld>
            <a:endParaRPr lang="ko-KR" altLang="en-US"/>
          </a:p>
        </p:txBody>
      </p:sp>
      <p:sp>
        <p:nvSpPr>
          <p:cNvPr id="4" name="Footer Placeholder 3">
            <a:extLst>
              <a:ext uri="{FF2B5EF4-FFF2-40B4-BE49-F238E27FC236}">
                <a16:creationId xmlns:a16="http://schemas.microsoft.com/office/drawing/2014/main" id="{A03F7298-DB13-467A-B649-602D60CA4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FC7C58F4-FA32-4301-9E90-FAEB1B024A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196A25-6066-4CF1-B957-08535A972FC5}" type="slidenum">
              <a:rPr lang="ko-KR" altLang="en-US" smtClean="0"/>
              <a:t>‹#›</a:t>
            </a:fld>
            <a:endParaRPr lang="ko-KR" altLang="en-US"/>
          </a:p>
        </p:txBody>
      </p:sp>
    </p:spTree>
    <p:extLst>
      <p:ext uri="{BB962C8B-B14F-4D97-AF65-F5344CB8AC3E}">
        <p14:creationId xmlns:p14="http://schemas.microsoft.com/office/powerpoint/2010/main" val="1971063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2021-09-27</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6050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3976874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60248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79721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193633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2902374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573973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67859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580410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08003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351137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27804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1908791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2507438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2810514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4278789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2898888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a:t>
            </a:fld>
            <a:endParaRPr lang="ko-KR" altLang="en-US"/>
          </a:p>
        </p:txBody>
      </p:sp>
    </p:spTree>
    <p:extLst>
      <p:ext uri="{BB962C8B-B14F-4D97-AF65-F5344CB8AC3E}">
        <p14:creationId xmlns:p14="http://schemas.microsoft.com/office/powerpoint/2010/main" val="515766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318689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484594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358563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2600685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285102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1241667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AECCDBD-7D05-4252-B800-0238F00F6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9154" y="247008"/>
            <a:ext cx="1599011" cy="524091"/>
          </a:xfrm>
          <a:prstGeom prst="rect">
            <a:avLst/>
          </a:prstGeom>
        </p:spPr>
      </p:pic>
      <p:sp>
        <p:nvSpPr>
          <p:cNvPr id="4"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495902"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333212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0" y="0"/>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8">
            <a:extLst>
              <a:ext uri="{FF2B5EF4-FFF2-40B4-BE49-F238E27FC236}">
                <a16:creationId xmlns:a16="http://schemas.microsoft.com/office/drawing/2014/main" id="{AB727BE0-7D6D-42DE-B7A3-B4629593694E}"/>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1EEA0513-FC67-4670-9E34-2E07A99AAA37}"/>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07349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064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ck Cover">
    <p:bg>
      <p:bgPr>
        <a:solidFill>
          <a:srgbClr val="193EB0"/>
        </a:solidFill>
        <a:effectLst/>
      </p:bgPr>
    </p:bg>
    <p:spTree>
      <p:nvGrpSpPr>
        <p:cNvPr id="1" name=""/>
        <p:cNvGrpSpPr/>
        <p:nvPr/>
      </p:nvGrpSpPr>
      <p:grpSpPr>
        <a:xfrm>
          <a:off x="0" y="0"/>
          <a:ext cx="0" cy="0"/>
          <a:chOff x="0" y="0"/>
          <a:chExt cx="0" cy="0"/>
        </a:xfrm>
      </p:grpSpPr>
      <p:sp>
        <p:nvSpPr>
          <p:cNvPr id="2" name="직사각형 3">
            <a:extLst>
              <a:ext uri="{FF2B5EF4-FFF2-40B4-BE49-F238E27FC236}">
                <a16:creationId xmlns:a16="http://schemas.microsoft.com/office/drawing/2014/main" id="{E0B13BAC-09FC-4CC2-9256-34384A018D82}"/>
              </a:ext>
            </a:extLst>
          </p:cNvPr>
          <p:cNvSpPr/>
          <p:nvPr userDrawn="1"/>
        </p:nvSpPr>
        <p:spPr>
          <a:xfrm>
            <a:off x="592977" y="5631041"/>
            <a:ext cx="9309848"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2020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sp>
        <p:nvSpPr>
          <p:cNvPr id="3"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8066554"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4" name="그림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271258" y="2628879"/>
            <a:ext cx="3360308" cy="1102138"/>
          </a:xfrm>
          <a:prstGeom prst="rect">
            <a:avLst/>
          </a:prstGeom>
        </p:spPr>
      </p:pic>
    </p:spTree>
    <p:extLst>
      <p:ext uri="{BB962C8B-B14F-4D97-AF65-F5344CB8AC3E}">
        <p14:creationId xmlns:p14="http://schemas.microsoft.com/office/powerpoint/2010/main" val="2165425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Cover">
    <p:bg>
      <p:bgPr>
        <a:solidFill>
          <a:srgbClr val="193EB0"/>
        </a:solidFill>
        <a:effectLst/>
      </p:bgPr>
    </p:bg>
    <p:spTree>
      <p:nvGrpSpPr>
        <p:cNvPr id="1" name=""/>
        <p:cNvGrpSpPr/>
        <p:nvPr/>
      </p:nvGrpSpPr>
      <p:grpSpPr>
        <a:xfrm>
          <a:off x="0" y="0"/>
          <a:ext cx="0" cy="0"/>
          <a:chOff x="0" y="0"/>
          <a:chExt cx="0" cy="0"/>
        </a:xfrm>
      </p:grpSpPr>
      <p:sp>
        <p:nvSpPr>
          <p:cNvPr id="5" name="직사각형 7">
            <a:extLst>
              <a:ext uri="{FF2B5EF4-FFF2-40B4-BE49-F238E27FC236}">
                <a16:creationId xmlns:a16="http://schemas.microsoft.com/office/drawing/2014/main" id="{B86509D6-3335-4B33-9599-A3045BB5F879}"/>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99403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0" y="0"/>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SamsungOne 300" panose="020B0303030303020204"/>
            </a:endParaRPr>
          </a:p>
        </p:txBody>
      </p:sp>
      <p:cxnSp>
        <p:nvCxnSpPr>
          <p:cNvPr id="5" name="직선 연결선 8">
            <a:extLst>
              <a:ext uri="{FF2B5EF4-FFF2-40B4-BE49-F238E27FC236}">
                <a16:creationId xmlns:a16="http://schemas.microsoft.com/office/drawing/2014/main" id="{57CC4A53-BAA9-4609-9A5C-2EE6C96EA8F7}"/>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직사각형 7">
            <a:extLst>
              <a:ext uri="{FF2B5EF4-FFF2-40B4-BE49-F238E27FC236}">
                <a16:creationId xmlns:a16="http://schemas.microsoft.com/office/drawing/2014/main" id="{FC695E29-B9B9-4450-94D5-98D357B03D27}"/>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id="{39E6AD02-175A-46D2-A924-324B7FA946EB}"/>
              </a:ext>
            </a:extLst>
          </p:cNvPr>
          <p:cNvSpPr txBox="1">
            <a:spLocks/>
          </p:cNvSpPr>
          <p:nvPr userDrawn="1"/>
        </p:nvSpPr>
        <p:spPr>
          <a:xfrm>
            <a:off x="6483111" y="6347704"/>
            <a:ext cx="232275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6. Machine</a:t>
            </a:r>
            <a:r>
              <a:rPr lang="ko-KR" altLang="en-US"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a:t>
            </a: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Learning</a:t>
            </a:r>
            <a:r>
              <a:rPr lang="ko-KR" altLang="en-US"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a:t>
            </a: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Part II</a:t>
            </a:r>
          </a:p>
        </p:txBody>
      </p:sp>
      <p:sp>
        <p:nvSpPr>
          <p:cNvPr id="10" name="슬라이드 번호 개체 틀 15">
            <a:extLst>
              <a:ext uri="{FF2B5EF4-FFF2-40B4-BE49-F238E27FC236}">
                <a16:creationId xmlns:a16="http://schemas.microsoft.com/office/drawing/2014/main" id="{6EDF4E95-D2D0-47D6-8503-07F8067F5DAB}"/>
              </a:ext>
            </a:extLst>
          </p:cNvPr>
          <p:cNvSpPr txBox="1">
            <a:spLocks/>
          </p:cNvSpPr>
          <p:nvPr userDrawn="1"/>
        </p:nvSpPr>
        <p:spPr>
          <a:xfrm>
            <a:off x="8805863" y="6347704"/>
            <a:ext cx="53816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400"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/98</a:t>
            </a:r>
          </a:p>
        </p:txBody>
      </p:sp>
    </p:spTree>
    <p:extLst>
      <p:ext uri="{BB962C8B-B14F-4D97-AF65-F5344CB8AC3E}">
        <p14:creationId xmlns:p14="http://schemas.microsoft.com/office/powerpoint/2010/main" val="102963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1" y="0"/>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dirty="0">
              <a:solidFill>
                <a:schemeClr val="bg1"/>
              </a:solidFill>
              <a:latin typeface="SamsungOne 300" panose="020B0303030303020204"/>
            </a:endParaRPr>
          </a:p>
        </p:txBody>
      </p:sp>
      <p:sp>
        <p:nvSpPr>
          <p:cNvPr id="16" name="슬라이드 번호 개체 틀 15">
            <a:extLst>
              <a:ext uri="{FF2B5EF4-FFF2-40B4-BE49-F238E27FC236}">
                <a16:creationId xmlns:a16="http://schemas.microsoft.com/office/drawing/2014/main" id="{62520415-D252-4F99-9B4D-76FD2286A6E0}"/>
              </a:ext>
            </a:extLst>
          </p:cNvPr>
          <p:cNvSpPr txBox="1">
            <a:spLocks/>
          </p:cNvSpPr>
          <p:nvPr userDrawn="1"/>
        </p:nvSpPr>
        <p:spPr>
          <a:xfrm>
            <a:off x="6483111" y="6347704"/>
            <a:ext cx="232275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6. Machine</a:t>
            </a:r>
            <a:r>
              <a:rPr lang="ko-KR" altLang="en-US"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a:t>
            </a: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Learning</a:t>
            </a:r>
            <a:r>
              <a:rPr lang="ko-KR" altLang="en-US"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a:t>
            </a: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 Part II</a:t>
            </a:r>
          </a:p>
        </p:txBody>
      </p:sp>
      <p:sp>
        <p:nvSpPr>
          <p:cNvPr id="22" name="슬라이드 번호 개체 틀 15">
            <a:extLst>
              <a:ext uri="{FF2B5EF4-FFF2-40B4-BE49-F238E27FC236}">
                <a16:creationId xmlns:a16="http://schemas.microsoft.com/office/drawing/2014/main" id="{1F2D9531-398A-46B6-9C28-C0A519A44F8F}"/>
              </a:ext>
            </a:extLst>
          </p:cNvPr>
          <p:cNvSpPr txBox="1">
            <a:spLocks/>
          </p:cNvSpPr>
          <p:nvPr userDrawn="1"/>
        </p:nvSpPr>
        <p:spPr>
          <a:xfrm>
            <a:off x="8805863" y="6347704"/>
            <a:ext cx="53816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400"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/98</a:t>
            </a:r>
          </a:p>
        </p:txBody>
      </p:sp>
      <p:cxnSp>
        <p:nvCxnSpPr>
          <p:cNvPr id="14" name="직선 연결선 8">
            <a:extLst>
              <a:ext uri="{FF2B5EF4-FFF2-40B4-BE49-F238E27FC236}">
                <a16:creationId xmlns:a16="http://schemas.microsoft.com/office/drawing/2014/main" id="{0A5E04FF-2A1F-4146-A20B-C716C617ED6A}"/>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직사각형 7">
            <a:extLst>
              <a:ext uri="{FF2B5EF4-FFF2-40B4-BE49-F238E27FC236}">
                <a16:creationId xmlns:a16="http://schemas.microsoft.com/office/drawing/2014/main" id="{5817B76F-3677-4AE6-96F8-67E4DA57ABE6}"/>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324486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90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94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92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80819" y="365125"/>
            <a:ext cx="8541187" cy="13256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80819" y="1825625"/>
            <a:ext cx="8541187" cy="4351200"/>
          </a:xfrm>
          <a:prstGeom prst="rect">
            <a:avLst/>
          </a:prstGeom>
          <a:noFill/>
          <a:ln>
            <a:noFill/>
          </a:ln>
        </p:spPr>
        <p:txBody>
          <a:bodyPr spcFirstLastPara="1" wrap="square" lIns="68575" tIns="34275" rIns="68575" bIns="34275" anchor="t" anchorCtr="0">
            <a:noAutofit/>
          </a:bodyPr>
          <a:lstStyle>
            <a:lvl1pPr marL="495148" lvl="0" indent="-343853" algn="l">
              <a:lnSpc>
                <a:spcPct val="90000"/>
              </a:lnSpc>
              <a:spcBef>
                <a:spcPts val="866"/>
              </a:spcBef>
              <a:spcAft>
                <a:spcPts val="0"/>
              </a:spcAft>
              <a:buClr>
                <a:schemeClr val="dk1"/>
              </a:buClr>
              <a:buSzPts val="1400"/>
              <a:buChar char="•"/>
              <a:defRPr/>
            </a:lvl1pPr>
            <a:lvl2pPr marL="990295" lvl="1" indent="-343853" algn="l">
              <a:lnSpc>
                <a:spcPct val="90000"/>
              </a:lnSpc>
              <a:spcBef>
                <a:spcPts val="433"/>
              </a:spcBef>
              <a:spcAft>
                <a:spcPts val="0"/>
              </a:spcAft>
              <a:buClr>
                <a:schemeClr val="dk1"/>
              </a:buClr>
              <a:buSzPts val="1400"/>
              <a:buChar char="•"/>
              <a:defRPr/>
            </a:lvl2pPr>
            <a:lvl3pPr marL="1485443" lvl="2" indent="-343853" algn="l">
              <a:lnSpc>
                <a:spcPct val="90000"/>
              </a:lnSpc>
              <a:spcBef>
                <a:spcPts val="433"/>
              </a:spcBef>
              <a:spcAft>
                <a:spcPts val="0"/>
              </a:spcAft>
              <a:buClr>
                <a:schemeClr val="dk1"/>
              </a:buClr>
              <a:buSzPts val="1400"/>
              <a:buChar char="•"/>
              <a:defRPr/>
            </a:lvl3pPr>
            <a:lvl4pPr marL="1980590" lvl="3" indent="-343853" algn="l">
              <a:lnSpc>
                <a:spcPct val="90000"/>
              </a:lnSpc>
              <a:spcBef>
                <a:spcPts val="433"/>
              </a:spcBef>
              <a:spcAft>
                <a:spcPts val="0"/>
              </a:spcAft>
              <a:buClr>
                <a:schemeClr val="dk1"/>
              </a:buClr>
              <a:buSzPts val="1400"/>
              <a:buChar char="•"/>
              <a:defRPr/>
            </a:lvl4pPr>
            <a:lvl5pPr marL="2475738" lvl="4" indent="-343853" algn="l">
              <a:lnSpc>
                <a:spcPct val="90000"/>
              </a:lnSpc>
              <a:spcBef>
                <a:spcPts val="433"/>
              </a:spcBef>
              <a:spcAft>
                <a:spcPts val="0"/>
              </a:spcAft>
              <a:buClr>
                <a:schemeClr val="dk1"/>
              </a:buClr>
              <a:buSzPts val="1400"/>
              <a:buChar char="•"/>
              <a:defRPr/>
            </a:lvl5pPr>
            <a:lvl6pPr marL="2970886" lvl="5" indent="-343853" algn="l">
              <a:lnSpc>
                <a:spcPct val="90000"/>
              </a:lnSpc>
              <a:spcBef>
                <a:spcPts val="433"/>
              </a:spcBef>
              <a:spcAft>
                <a:spcPts val="0"/>
              </a:spcAft>
              <a:buClr>
                <a:schemeClr val="dk1"/>
              </a:buClr>
              <a:buSzPts val="1400"/>
              <a:buChar char="•"/>
              <a:defRPr/>
            </a:lvl6pPr>
            <a:lvl7pPr marL="3466033" lvl="6" indent="-343853" algn="l">
              <a:lnSpc>
                <a:spcPct val="90000"/>
              </a:lnSpc>
              <a:spcBef>
                <a:spcPts val="433"/>
              </a:spcBef>
              <a:spcAft>
                <a:spcPts val="0"/>
              </a:spcAft>
              <a:buClr>
                <a:schemeClr val="dk1"/>
              </a:buClr>
              <a:buSzPts val="1400"/>
              <a:buChar char="•"/>
              <a:defRPr/>
            </a:lvl7pPr>
            <a:lvl8pPr marL="3961181" lvl="7" indent="-343853" algn="l">
              <a:lnSpc>
                <a:spcPct val="90000"/>
              </a:lnSpc>
              <a:spcBef>
                <a:spcPts val="433"/>
              </a:spcBef>
              <a:spcAft>
                <a:spcPts val="0"/>
              </a:spcAft>
              <a:buClr>
                <a:schemeClr val="dk1"/>
              </a:buClr>
              <a:buSzPts val="1400"/>
              <a:buChar char="•"/>
              <a:defRPr/>
            </a:lvl8pPr>
            <a:lvl9pPr marL="4456328" lvl="8" indent="-343853" algn="l">
              <a:lnSpc>
                <a:spcPct val="90000"/>
              </a:lnSpc>
              <a:spcBef>
                <a:spcPts val="433"/>
              </a:spcBef>
              <a:spcAft>
                <a:spcPts val="0"/>
              </a:spcAft>
              <a:buClr>
                <a:schemeClr val="dk1"/>
              </a:buClr>
              <a:buSzPts val="1400"/>
              <a:buChar char="•"/>
              <a:defRPr/>
            </a:lvl9pPr>
          </a:lstStyle>
          <a:p>
            <a:endParaRPr/>
          </a:p>
        </p:txBody>
      </p:sp>
      <p:sp>
        <p:nvSpPr>
          <p:cNvPr id="32" name="Google Shape;32;p5"/>
          <p:cNvSpPr txBox="1">
            <a:spLocks noGrp="1"/>
          </p:cNvSpPr>
          <p:nvPr>
            <p:ph type="dt" idx="10"/>
          </p:nvPr>
        </p:nvSpPr>
        <p:spPr>
          <a:xfrm>
            <a:off x="680819" y="6356351"/>
            <a:ext cx="2228136"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16">
                <a:solidFill>
                  <a:schemeClr val="dk1"/>
                </a:solidFill>
                <a:latin typeface="Cairo"/>
                <a:ea typeface="Cairo"/>
                <a:cs typeface="Cairo"/>
                <a:sym typeface="Cairo"/>
              </a:defRPr>
            </a:lvl1pPr>
            <a:lvl2pPr marR="0" lvl="1" algn="l" rtl="0">
              <a:spcBef>
                <a:spcPts val="0"/>
              </a:spcBef>
              <a:spcAft>
                <a:spcPts val="0"/>
              </a:spcAft>
              <a:buSzPts val="1100"/>
              <a:buNone/>
              <a:defRPr sz="1516" b="0" i="0" u="none" strike="noStrike" cap="none">
                <a:solidFill>
                  <a:schemeClr val="dk1"/>
                </a:solidFill>
                <a:latin typeface="Cairo"/>
                <a:ea typeface="Cairo"/>
                <a:cs typeface="Cairo"/>
                <a:sym typeface="Cairo"/>
              </a:defRPr>
            </a:lvl2pPr>
            <a:lvl3pPr marR="0" lvl="2" algn="l" rtl="0">
              <a:spcBef>
                <a:spcPts val="0"/>
              </a:spcBef>
              <a:spcAft>
                <a:spcPts val="0"/>
              </a:spcAft>
              <a:buSzPts val="1100"/>
              <a:buNone/>
              <a:defRPr sz="1516" b="0" i="0" u="none" strike="noStrike" cap="none">
                <a:solidFill>
                  <a:schemeClr val="dk1"/>
                </a:solidFill>
                <a:latin typeface="Cairo"/>
                <a:ea typeface="Cairo"/>
                <a:cs typeface="Cairo"/>
                <a:sym typeface="Cairo"/>
              </a:defRPr>
            </a:lvl3pPr>
            <a:lvl4pPr marR="0" lvl="3" algn="l" rtl="0">
              <a:spcBef>
                <a:spcPts val="0"/>
              </a:spcBef>
              <a:spcAft>
                <a:spcPts val="0"/>
              </a:spcAft>
              <a:buSzPts val="1100"/>
              <a:buNone/>
              <a:defRPr sz="1516" b="0" i="0" u="none" strike="noStrike" cap="none">
                <a:solidFill>
                  <a:schemeClr val="dk1"/>
                </a:solidFill>
                <a:latin typeface="Cairo"/>
                <a:ea typeface="Cairo"/>
                <a:cs typeface="Cairo"/>
                <a:sym typeface="Cairo"/>
              </a:defRPr>
            </a:lvl4pPr>
            <a:lvl5pPr marR="0" lvl="4" algn="l" rtl="0">
              <a:spcBef>
                <a:spcPts val="0"/>
              </a:spcBef>
              <a:spcAft>
                <a:spcPts val="0"/>
              </a:spcAft>
              <a:buSzPts val="1100"/>
              <a:buNone/>
              <a:defRPr sz="1516" b="0" i="0" u="none" strike="noStrike" cap="none">
                <a:solidFill>
                  <a:schemeClr val="dk1"/>
                </a:solidFill>
                <a:latin typeface="Cairo"/>
                <a:ea typeface="Cairo"/>
                <a:cs typeface="Cairo"/>
                <a:sym typeface="Cairo"/>
              </a:defRPr>
            </a:lvl5pPr>
            <a:lvl6pPr marR="0" lvl="5" algn="l" rtl="0">
              <a:spcBef>
                <a:spcPts val="0"/>
              </a:spcBef>
              <a:spcAft>
                <a:spcPts val="0"/>
              </a:spcAft>
              <a:buSzPts val="1100"/>
              <a:buNone/>
              <a:defRPr sz="1516" b="0" i="0" u="none" strike="noStrike" cap="none">
                <a:solidFill>
                  <a:schemeClr val="dk1"/>
                </a:solidFill>
                <a:latin typeface="Cairo"/>
                <a:ea typeface="Cairo"/>
                <a:cs typeface="Cairo"/>
                <a:sym typeface="Cairo"/>
              </a:defRPr>
            </a:lvl6pPr>
            <a:lvl7pPr marR="0" lvl="6" algn="l" rtl="0">
              <a:spcBef>
                <a:spcPts val="0"/>
              </a:spcBef>
              <a:spcAft>
                <a:spcPts val="0"/>
              </a:spcAft>
              <a:buSzPts val="1100"/>
              <a:buNone/>
              <a:defRPr sz="1516" b="0" i="0" u="none" strike="noStrike" cap="none">
                <a:solidFill>
                  <a:schemeClr val="dk1"/>
                </a:solidFill>
                <a:latin typeface="Cairo"/>
                <a:ea typeface="Cairo"/>
                <a:cs typeface="Cairo"/>
                <a:sym typeface="Cairo"/>
              </a:defRPr>
            </a:lvl7pPr>
            <a:lvl8pPr marR="0" lvl="7" algn="l" rtl="0">
              <a:spcBef>
                <a:spcPts val="0"/>
              </a:spcBef>
              <a:spcAft>
                <a:spcPts val="0"/>
              </a:spcAft>
              <a:buSzPts val="1100"/>
              <a:buNone/>
              <a:defRPr sz="1516" b="0" i="0" u="none" strike="noStrike" cap="none">
                <a:solidFill>
                  <a:schemeClr val="dk1"/>
                </a:solidFill>
                <a:latin typeface="Cairo"/>
                <a:ea typeface="Cairo"/>
                <a:cs typeface="Cairo"/>
                <a:sym typeface="Cairo"/>
              </a:defRPr>
            </a:lvl8pPr>
            <a:lvl9pPr marR="0" lvl="8" algn="l" rtl="0">
              <a:spcBef>
                <a:spcPts val="0"/>
              </a:spcBef>
              <a:spcAft>
                <a:spcPts val="0"/>
              </a:spcAft>
              <a:buSzPts val="1100"/>
              <a:buNone/>
              <a:defRPr sz="1516" b="0" i="0" u="none" strike="noStrike" cap="none">
                <a:solidFill>
                  <a:schemeClr val="dk1"/>
                </a:solidFill>
                <a:latin typeface="Cairo"/>
                <a:ea typeface="Cairo"/>
                <a:cs typeface="Cairo"/>
                <a:sym typeface="Cairo"/>
              </a:defRPr>
            </a:lvl9pPr>
          </a:lstStyle>
          <a:p>
            <a:endParaRPr/>
          </a:p>
        </p:txBody>
      </p:sp>
      <p:sp>
        <p:nvSpPr>
          <p:cNvPr id="33" name="Google Shape;33;p5"/>
          <p:cNvSpPr txBox="1">
            <a:spLocks noGrp="1"/>
          </p:cNvSpPr>
          <p:nvPr>
            <p:ph type="ftr" idx="11"/>
          </p:nvPr>
        </p:nvSpPr>
        <p:spPr>
          <a:xfrm>
            <a:off x="0" y="6492875"/>
            <a:ext cx="3342203"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516">
                <a:solidFill>
                  <a:schemeClr val="dk1"/>
                </a:solidFill>
                <a:latin typeface="Cairo"/>
                <a:ea typeface="Cairo"/>
                <a:cs typeface="Cairo"/>
                <a:sym typeface="Cairo"/>
              </a:defRPr>
            </a:lvl1pPr>
            <a:lvl2pPr marR="0" lvl="1" algn="l" rtl="0">
              <a:spcBef>
                <a:spcPts val="0"/>
              </a:spcBef>
              <a:spcAft>
                <a:spcPts val="0"/>
              </a:spcAft>
              <a:buSzPts val="1100"/>
              <a:buNone/>
              <a:defRPr sz="1516" b="0" i="0" u="none" strike="noStrike" cap="none">
                <a:solidFill>
                  <a:schemeClr val="dk1"/>
                </a:solidFill>
                <a:latin typeface="Cairo"/>
                <a:ea typeface="Cairo"/>
                <a:cs typeface="Cairo"/>
                <a:sym typeface="Cairo"/>
              </a:defRPr>
            </a:lvl2pPr>
            <a:lvl3pPr marR="0" lvl="2" algn="l" rtl="0">
              <a:spcBef>
                <a:spcPts val="0"/>
              </a:spcBef>
              <a:spcAft>
                <a:spcPts val="0"/>
              </a:spcAft>
              <a:buSzPts val="1100"/>
              <a:buNone/>
              <a:defRPr sz="1516" b="0" i="0" u="none" strike="noStrike" cap="none">
                <a:solidFill>
                  <a:schemeClr val="dk1"/>
                </a:solidFill>
                <a:latin typeface="Cairo"/>
                <a:ea typeface="Cairo"/>
                <a:cs typeface="Cairo"/>
                <a:sym typeface="Cairo"/>
              </a:defRPr>
            </a:lvl3pPr>
            <a:lvl4pPr marR="0" lvl="3" algn="l" rtl="0">
              <a:spcBef>
                <a:spcPts val="0"/>
              </a:spcBef>
              <a:spcAft>
                <a:spcPts val="0"/>
              </a:spcAft>
              <a:buSzPts val="1100"/>
              <a:buNone/>
              <a:defRPr sz="1516" b="0" i="0" u="none" strike="noStrike" cap="none">
                <a:solidFill>
                  <a:schemeClr val="dk1"/>
                </a:solidFill>
                <a:latin typeface="Cairo"/>
                <a:ea typeface="Cairo"/>
                <a:cs typeface="Cairo"/>
                <a:sym typeface="Cairo"/>
              </a:defRPr>
            </a:lvl4pPr>
            <a:lvl5pPr marR="0" lvl="4" algn="l" rtl="0">
              <a:spcBef>
                <a:spcPts val="0"/>
              </a:spcBef>
              <a:spcAft>
                <a:spcPts val="0"/>
              </a:spcAft>
              <a:buSzPts val="1100"/>
              <a:buNone/>
              <a:defRPr sz="1516" b="0" i="0" u="none" strike="noStrike" cap="none">
                <a:solidFill>
                  <a:schemeClr val="dk1"/>
                </a:solidFill>
                <a:latin typeface="Cairo"/>
                <a:ea typeface="Cairo"/>
                <a:cs typeface="Cairo"/>
                <a:sym typeface="Cairo"/>
              </a:defRPr>
            </a:lvl5pPr>
            <a:lvl6pPr marR="0" lvl="5" algn="l" rtl="0">
              <a:spcBef>
                <a:spcPts val="0"/>
              </a:spcBef>
              <a:spcAft>
                <a:spcPts val="0"/>
              </a:spcAft>
              <a:buSzPts val="1100"/>
              <a:buNone/>
              <a:defRPr sz="1516" b="0" i="0" u="none" strike="noStrike" cap="none">
                <a:solidFill>
                  <a:schemeClr val="dk1"/>
                </a:solidFill>
                <a:latin typeface="Cairo"/>
                <a:ea typeface="Cairo"/>
                <a:cs typeface="Cairo"/>
                <a:sym typeface="Cairo"/>
              </a:defRPr>
            </a:lvl6pPr>
            <a:lvl7pPr marR="0" lvl="6" algn="l" rtl="0">
              <a:spcBef>
                <a:spcPts val="0"/>
              </a:spcBef>
              <a:spcAft>
                <a:spcPts val="0"/>
              </a:spcAft>
              <a:buSzPts val="1100"/>
              <a:buNone/>
              <a:defRPr sz="1516" b="0" i="0" u="none" strike="noStrike" cap="none">
                <a:solidFill>
                  <a:schemeClr val="dk1"/>
                </a:solidFill>
                <a:latin typeface="Cairo"/>
                <a:ea typeface="Cairo"/>
                <a:cs typeface="Cairo"/>
                <a:sym typeface="Cairo"/>
              </a:defRPr>
            </a:lvl7pPr>
            <a:lvl8pPr marR="0" lvl="7" algn="l" rtl="0">
              <a:spcBef>
                <a:spcPts val="0"/>
              </a:spcBef>
              <a:spcAft>
                <a:spcPts val="0"/>
              </a:spcAft>
              <a:buSzPts val="1100"/>
              <a:buNone/>
              <a:defRPr sz="1516" b="0" i="0" u="none" strike="noStrike" cap="none">
                <a:solidFill>
                  <a:schemeClr val="dk1"/>
                </a:solidFill>
                <a:latin typeface="Cairo"/>
                <a:ea typeface="Cairo"/>
                <a:cs typeface="Cairo"/>
                <a:sym typeface="Cairo"/>
              </a:defRPr>
            </a:lvl8pPr>
            <a:lvl9pPr marR="0" lvl="8" algn="l" rtl="0">
              <a:spcBef>
                <a:spcPts val="0"/>
              </a:spcBef>
              <a:spcAft>
                <a:spcPts val="0"/>
              </a:spcAft>
              <a:buSzPts val="1100"/>
              <a:buNone/>
              <a:defRPr sz="1516" b="0" i="0" u="none" strike="noStrike" cap="none">
                <a:solidFill>
                  <a:schemeClr val="dk1"/>
                </a:solidFill>
                <a:latin typeface="Cairo"/>
                <a:ea typeface="Cairo"/>
                <a:cs typeface="Cairo"/>
                <a:sym typeface="Cairo"/>
              </a:defRPr>
            </a:lvl9pPr>
          </a:lstStyle>
          <a:p>
            <a:endParaRPr/>
          </a:p>
        </p:txBody>
      </p:sp>
      <p:sp>
        <p:nvSpPr>
          <p:cNvPr id="34" name="Google Shape;34;p5"/>
          <p:cNvSpPr txBox="1">
            <a:spLocks noGrp="1"/>
          </p:cNvSpPr>
          <p:nvPr>
            <p:ph type="sldNum" idx="12"/>
          </p:nvPr>
        </p:nvSpPr>
        <p:spPr>
          <a:xfrm>
            <a:off x="9567479" y="6492875"/>
            <a:ext cx="335293" cy="3652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43075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1513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88996"/>
      </p:ext>
    </p:extLst>
  </p:cSld>
  <p:clrMap bg1="lt1" tx1="dk1" bg2="lt2" tx2="dk2" accent1="accent1" accent2="accent2" accent3="accent3" accent4="accent4" accent5="accent5" accent6="accent6" hlink="hlink" folHlink="folHlink"/>
  <p:sldLayoutIdLst>
    <p:sldLayoutId id="2147483673" r:id="rId1"/>
    <p:sldLayoutId id="2147483680" r:id="rId2"/>
    <p:sldLayoutId id="2147483674" r:id="rId3"/>
    <p:sldLayoutId id="2147483675" r:id="rId4"/>
    <p:sldLayoutId id="2147483676" r:id="rId5"/>
    <p:sldLayoutId id="2147483677" r:id="rId6"/>
    <p:sldLayoutId id="2147483678" r:id="rId7"/>
    <p:sldLayoutId id="2147483688" r:id="rId8"/>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1389" userDrawn="1">
          <p15:clr>
            <a:srgbClr val="F26B43"/>
          </p15:clr>
        </p15:guide>
        <p15:guide id="6" pos="443" userDrawn="1">
          <p15:clr>
            <a:srgbClr val="F26B43"/>
          </p15:clr>
        </p15:guide>
        <p15:guide id="7" pos="556" userDrawn="1">
          <p15:clr>
            <a:srgbClr val="F26B43"/>
          </p15:clr>
        </p15:guide>
        <p15:guide id="8" orient="horz" pos="16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355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5" r:id="rId3"/>
    <p:sldLayoutId id="2147483686" r:id="rId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olaelshiekh/Heart_Disease_dete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A14E28ED-9373-4950-9AA4-B9CBE68EE6E3}"/>
              </a:ext>
            </a:extLst>
          </p:cNvPr>
          <p:cNvSpPr/>
          <p:nvPr/>
        </p:nvSpPr>
        <p:spPr>
          <a:xfrm>
            <a:off x="865901" y="2741472"/>
            <a:ext cx="8671896"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Samsung Innovation Campus</a:t>
            </a:r>
          </a:p>
        </p:txBody>
      </p:sp>
      <p:sp>
        <p:nvSpPr>
          <p:cNvPr id="8" name="직사각형 133">
            <a:extLst>
              <a:ext uri="{FF2B5EF4-FFF2-40B4-BE49-F238E27FC236}">
                <a16:creationId xmlns:a16="http://schemas.microsoft.com/office/drawing/2014/main" id="{A14E28ED-9373-4950-9AA4-B9CBE68EE6E3}"/>
              </a:ext>
            </a:extLst>
          </p:cNvPr>
          <p:cNvSpPr/>
          <p:nvPr/>
        </p:nvSpPr>
        <p:spPr>
          <a:xfrm>
            <a:off x="865901" y="3578204"/>
            <a:ext cx="60450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rPr>
              <a:t>Artificial Intelligence Course</a:t>
            </a:r>
            <a:endParaRPr kumimoji="0" lang="ko-KR" altLang="en-US"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90449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1019459"/>
            <a:chOff x="558799" y="525055"/>
            <a:chExt cx="5519420" cy="1019459"/>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4000" b="1" u="sng" dirty="0">
                  <a:solidFill>
                    <a:schemeClr val="bg1"/>
                  </a:solidFill>
                  <a:latin typeface="Samsung Sharp Sans"/>
                  <a:ea typeface="Samsung Sharp Sans" pitchFamily="2" charset="0"/>
                  <a:cs typeface="Samsung Sharp Sans" pitchFamily="2" charset="0"/>
                </a:rPr>
                <a:t>Ideate</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t>6</a:t>
            </a:r>
            <a:endParaRPr lang="en-US" dirty="0"/>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0" name="Picture 9">
            <a:extLst>
              <a:ext uri="{FF2B5EF4-FFF2-40B4-BE49-F238E27FC236}">
                <a16:creationId xmlns:a16="http://schemas.microsoft.com/office/drawing/2014/main" id="{DA2265AC-4EB6-47B3-BC12-F931580A4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687" y="4354034"/>
            <a:ext cx="2595074" cy="1694104"/>
          </a:xfrm>
          <a:prstGeom prst="rect">
            <a:avLst/>
          </a:prstGeom>
        </p:spPr>
      </p:pic>
      <p:sp>
        <p:nvSpPr>
          <p:cNvPr id="12" name="TextBox 11">
            <a:extLst>
              <a:ext uri="{FF2B5EF4-FFF2-40B4-BE49-F238E27FC236}">
                <a16:creationId xmlns:a16="http://schemas.microsoft.com/office/drawing/2014/main" id="{222B1037-5A16-43CF-835E-88B43CA2880E}"/>
              </a:ext>
            </a:extLst>
          </p:cNvPr>
          <p:cNvSpPr txBox="1"/>
          <p:nvPr/>
        </p:nvSpPr>
        <p:spPr>
          <a:xfrm>
            <a:off x="607377" y="2166742"/>
            <a:ext cx="8467635" cy="4154984"/>
          </a:xfrm>
          <a:prstGeom prst="rect">
            <a:avLst/>
          </a:prstGeom>
          <a:noFill/>
        </p:spPr>
        <p:txBody>
          <a:bodyPr wrap="square" lIns="91440" tIns="45720" rIns="91440" bIns="45720" anchor="t">
            <a:spAutoFit/>
          </a:bodyPr>
          <a:lstStyle/>
          <a:p>
            <a:r>
              <a:rPr lang="en-US" sz="2400" b="1" i="1" dirty="0">
                <a:solidFill>
                  <a:srgbClr val="C00000"/>
                </a:solidFill>
              </a:rPr>
              <a:t>How can we reduce the Heart diseases death rate</a:t>
            </a:r>
            <a:r>
              <a:rPr lang="en-US" sz="2400" b="1" dirty="0">
                <a:solidFill>
                  <a:srgbClr val="C00000"/>
                </a:solidFill>
              </a:rPr>
              <a:t>?</a:t>
            </a:r>
          </a:p>
          <a:p>
            <a:endParaRPr lang="en-US" sz="2400" b="0" i="0" dirty="0">
              <a:effectLst/>
              <a:latin typeface="Inter"/>
            </a:endParaRPr>
          </a:p>
          <a:p>
            <a:r>
              <a:rPr lang="en-US" sz="2400" b="0" i="0" dirty="0">
                <a:effectLst/>
                <a:latin typeface="Inter"/>
              </a:rPr>
              <a:t>The early prognosis of cardiovascular diseases can aid in making decisions on lifestyle changes in high </a:t>
            </a:r>
            <a:r>
              <a:rPr lang="en-US" sz="2400">
                <a:latin typeface="Inter"/>
              </a:rPr>
              <a:t>risky</a:t>
            </a:r>
            <a:r>
              <a:rPr lang="en-US" sz="2400" b="0" i="0" dirty="0">
                <a:effectLst/>
                <a:latin typeface="Inter"/>
              </a:rPr>
              <a:t> patients and in turn reduce the complications.</a:t>
            </a:r>
          </a:p>
          <a:p>
            <a:endParaRPr lang="en-US" sz="2400" dirty="0">
              <a:latin typeface="Inter"/>
            </a:endParaRPr>
          </a:p>
          <a:p>
            <a:r>
              <a:rPr lang="en-US" sz="2400" dirty="0">
                <a:latin typeface="Inter"/>
              </a:rPr>
              <a:t>We Aim to deploy a machine learning model </a:t>
            </a:r>
          </a:p>
          <a:p>
            <a:r>
              <a:rPr lang="en-US" sz="2400" dirty="0">
                <a:latin typeface="Inter"/>
              </a:rPr>
              <a:t>that can predict whether the person may have </a:t>
            </a:r>
          </a:p>
          <a:p>
            <a:r>
              <a:rPr lang="en-US" sz="2400" dirty="0">
                <a:latin typeface="Inter"/>
              </a:rPr>
              <a:t>a heart disease or not and the percentage of </a:t>
            </a:r>
          </a:p>
          <a:p>
            <a:r>
              <a:rPr lang="en-US" sz="2400" dirty="0">
                <a:latin typeface="Inter"/>
              </a:rPr>
              <a:t>occurring ,if there is.</a:t>
            </a:r>
          </a:p>
          <a:p>
            <a:endParaRPr lang="en-US" sz="2400" dirty="0"/>
          </a:p>
        </p:txBody>
      </p:sp>
    </p:spTree>
    <p:extLst>
      <p:ext uri="{BB962C8B-B14F-4D97-AF65-F5344CB8AC3E}">
        <p14:creationId xmlns:p14="http://schemas.microsoft.com/office/powerpoint/2010/main" val="62580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957904"/>
            <a:chOff x="558799" y="525055"/>
            <a:chExt cx="5519420" cy="957904"/>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600" b="1" u="sng" dirty="0">
                  <a:solidFill>
                    <a:schemeClr val="bg1"/>
                  </a:solidFill>
                  <a:latin typeface="Samsung Sharp Sans"/>
                  <a:ea typeface="Samsung Sharp Sans" pitchFamily="2" charset="0"/>
                  <a:cs typeface="Samsung Sharp Sans" pitchFamily="2" charset="0"/>
                </a:rPr>
                <a:t>Prototype</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438157" y="1754655"/>
            <a:ext cx="8919402" cy="4108817"/>
            <a:chOff x="4181256" y="2642538"/>
            <a:chExt cx="8919402" cy="4108817"/>
          </a:xfrm>
        </p:grpSpPr>
        <p:sp>
          <p:nvSpPr>
            <p:cNvPr id="17" name="직사각형 16">
              <a:extLst>
                <a:ext uri="{FF2B5EF4-FFF2-40B4-BE49-F238E27FC236}">
                  <a16:creationId xmlns:a16="http://schemas.microsoft.com/office/drawing/2014/main" id="{3A3EB96E-63FB-426A-AE11-5EEDEF953962}"/>
                </a:ext>
              </a:extLst>
            </p:cNvPr>
            <p:cNvSpPr/>
            <p:nvPr/>
          </p:nvSpPr>
          <p:spPr>
            <a:xfrm>
              <a:off x="4288363" y="2642538"/>
              <a:ext cx="8812295" cy="4108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sz="2400" b="1" dirty="0">
                <a:solidFill>
                  <a:schemeClr val="tx1"/>
                </a:solidFill>
                <a:latin typeface="SamsungOne 700" panose="020B0803030303020204"/>
                <a:ea typeface="SamsungOne 700" panose="020B0803030303020204" pitchFamily="34" charset="0"/>
              </a:endParaRPr>
            </a:p>
            <a:p>
              <a:pPr>
                <a:spcAft>
                  <a:spcPts val="600"/>
                </a:spcAft>
              </a:pPr>
              <a:r>
                <a:rPr lang="en-US" altLang="ko-KR" b="1" dirty="0">
                  <a:solidFill>
                    <a:schemeClr val="tx1"/>
                  </a:solidFill>
                  <a:latin typeface="SamsungOne 700" panose="020B0803030303020204"/>
                  <a:ea typeface="SamsungOne 700" panose="020B0803030303020204" pitchFamily="34" charset="0"/>
                </a:rPr>
                <a:t>Software</a:t>
              </a:r>
              <a:r>
                <a:rPr lang="en-US" altLang="ko-KR" b="1" dirty="0">
                  <a:solidFill>
                    <a:schemeClr val="tx1"/>
                  </a:solidFill>
                  <a:latin typeface="SamsungOne 700" panose="020B0803030303020204"/>
                  <a:ea typeface="Samsung Sharp Sans" pitchFamily="2" charset="0"/>
                  <a:cs typeface="Samsung Sharp Sans" pitchFamily="2" charset="0"/>
                </a:rPr>
                <a:t> : </a:t>
              </a:r>
              <a:r>
                <a:rPr lang="en-US" altLang="ko-KR" dirty="0">
                  <a:solidFill>
                    <a:schemeClr val="tx1"/>
                  </a:solidFill>
                  <a:latin typeface="SamsungOne 700" panose="020B0803030303020204"/>
                  <a:ea typeface="Samsung Sharp Sans" pitchFamily="2" charset="0"/>
                  <a:cs typeface="Samsung Sharp Sans" pitchFamily="2" charset="0"/>
                </a:rPr>
                <a:t>Machine</a:t>
              </a:r>
              <a:r>
                <a:rPr lang="en-US" altLang="ko-KR" b="1" dirty="0">
                  <a:solidFill>
                    <a:schemeClr val="tx1"/>
                  </a:solidFill>
                  <a:latin typeface="SamsungOne 700" panose="020B0803030303020204"/>
                  <a:ea typeface="Samsung Sharp Sans" pitchFamily="2" charset="0"/>
                  <a:cs typeface="Samsung Sharp Sans" pitchFamily="2" charset="0"/>
                </a:rPr>
                <a:t> </a:t>
              </a:r>
              <a:r>
                <a:rPr lang="en-US" altLang="ko-KR" dirty="0">
                  <a:solidFill>
                    <a:schemeClr val="tx1"/>
                  </a:solidFill>
                  <a:latin typeface="SamsungOne 700" panose="020B0803030303020204"/>
                  <a:ea typeface="Samsung Sharp Sans" pitchFamily="2" charset="0"/>
                  <a:cs typeface="Samsung Sharp Sans" pitchFamily="2" charset="0"/>
                </a:rPr>
                <a:t>Learning</a:t>
              </a:r>
              <a:r>
                <a:rPr lang="en-US" altLang="ko-KR" b="1" dirty="0">
                  <a:solidFill>
                    <a:schemeClr val="tx1"/>
                  </a:solidFill>
                  <a:latin typeface="SamsungOne 700" panose="020B0803030303020204"/>
                  <a:ea typeface="Samsung Sharp Sans" pitchFamily="2" charset="0"/>
                  <a:cs typeface="Samsung Sharp Sans" pitchFamily="2" charset="0"/>
                </a:rPr>
                <a:t> </a:t>
              </a:r>
              <a:r>
                <a:rPr lang="en-US" altLang="ko-KR" dirty="0">
                  <a:solidFill>
                    <a:schemeClr val="tx1"/>
                  </a:solidFill>
                  <a:latin typeface="SamsungOne 700" panose="020B0803030303020204"/>
                  <a:ea typeface="Samsung Sharp Sans" pitchFamily="2" charset="0"/>
                  <a:cs typeface="Samsung Sharp Sans" pitchFamily="2" charset="0"/>
                </a:rPr>
                <a:t>Modelling</a:t>
              </a:r>
              <a:r>
                <a:rPr lang="en-US" altLang="ko-KR" b="1" dirty="0">
                  <a:solidFill>
                    <a:schemeClr val="tx1"/>
                  </a:solidFill>
                  <a:latin typeface="SamsungOne 700" panose="020B0803030303020204"/>
                  <a:ea typeface="Samsung Sharp Sans" pitchFamily="2" charset="0"/>
                  <a:cs typeface="Samsung Sharp Sans" pitchFamily="2" charset="0"/>
                </a:rPr>
                <a:t> </a:t>
              </a:r>
              <a:r>
                <a:rPr lang="en-US" altLang="ko-KR" dirty="0">
                  <a:solidFill>
                    <a:schemeClr val="tx1"/>
                  </a:solidFill>
                  <a:latin typeface="SamsungOne 700" panose="020B0803030303020204"/>
                  <a:ea typeface="Samsung Sharp Sans" pitchFamily="2" charset="0"/>
                  <a:cs typeface="Samsung Sharp Sans" pitchFamily="2" charset="0"/>
                </a:rPr>
                <a:t>and deployment</a:t>
              </a:r>
              <a:r>
                <a:rPr lang="en-US" altLang="ko-KR" b="1" dirty="0">
                  <a:solidFill>
                    <a:schemeClr val="tx1"/>
                  </a:solidFill>
                  <a:latin typeface="SamsungOne 700" panose="020B0803030303020204"/>
                  <a:ea typeface="Samsung Sharp Sans" pitchFamily="2" charset="0"/>
                  <a:cs typeface="Samsung Sharp Sans" pitchFamily="2" charset="0"/>
                </a:rPr>
                <a:t>.</a:t>
              </a:r>
            </a:p>
            <a:p>
              <a:pPr>
                <a:spcAft>
                  <a:spcPts val="600"/>
                </a:spcAft>
              </a:pPr>
              <a:r>
                <a:rPr lang="en-US" altLang="ko-KR" b="1" dirty="0">
                  <a:solidFill>
                    <a:schemeClr val="tx1"/>
                  </a:solidFill>
                  <a:latin typeface="SamsungOne 700" panose="020B0803030303020204"/>
                  <a:ea typeface="Samsung Sharp Sans" pitchFamily="2" charset="0"/>
                  <a:cs typeface="Samsung Sharp Sans" pitchFamily="2" charset="0"/>
                </a:rPr>
                <a:t>Hardware : </a:t>
              </a:r>
              <a:r>
                <a:rPr lang="en-US" altLang="ko-KR">
                  <a:solidFill>
                    <a:schemeClr val="tx1"/>
                  </a:solidFill>
                  <a:latin typeface="SamsungOne 700" panose="020B0803030303020204"/>
                  <a:ea typeface="Samsung Sharp Sans" pitchFamily="2" charset="0"/>
                  <a:cs typeface="Samsung Sharp Sans" pitchFamily="2" charset="0"/>
                </a:rPr>
                <a:t>Wearable Real-Time Heart Attack Detection Device</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The system consists of two subsystems that communicate wirelessly using Bluetooth technology, namely, a wearable sensor subsystem and an intelligent heart attack detection and warning subsystem. </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The sensor subsystem records the electrical </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activity of the heart from the chest area to</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 produce electrocardiogram (ECG) trace and</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 send that to the other portable decision-making</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 subsystem where the symptoms of heart attack</a:t>
              </a:r>
            </a:p>
            <a:p>
              <a:pPr>
                <a:spcAft>
                  <a:spcPts val="600"/>
                </a:spcAft>
              </a:pPr>
              <a:r>
                <a:rPr lang="en-US" altLang="ko-KR" dirty="0">
                  <a:solidFill>
                    <a:schemeClr val="tx1"/>
                  </a:solidFill>
                  <a:latin typeface="SamsungOne 700" panose="020B0803030303020204"/>
                  <a:ea typeface="Samsung Sharp Sans" pitchFamily="2" charset="0"/>
                  <a:cs typeface="Samsung Sharp Sans" pitchFamily="2" charset="0"/>
                </a:rPr>
                <a:t> are detected</a:t>
              </a:r>
              <a:r>
                <a:rPr lang="en-US" altLang="ko-KR" b="1" dirty="0">
                  <a:solidFill>
                    <a:schemeClr val="tx1"/>
                  </a:solidFill>
                  <a:latin typeface="SamsungOne 700" panose="020B0803030303020204"/>
                  <a:ea typeface="Samsung Sharp Sans" pitchFamily="2" charset="0"/>
                  <a:cs typeface="Samsung Sharp Sans" pitchFamily="2" charset="0"/>
                </a:rPr>
                <a:t>.</a:t>
              </a: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7</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3" name="Picture 12">
            <a:extLst>
              <a:ext uri="{FF2B5EF4-FFF2-40B4-BE49-F238E27FC236}">
                <a16:creationId xmlns:a16="http://schemas.microsoft.com/office/drawing/2014/main" id="{312D54A1-0F74-4D3F-B5DB-522EDFEE87D8}"/>
              </a:ext>
            </a:extLst>
          </p:cNvPr>
          <p:cNvPicPr>
            <a:picLocks noChangeAspect="1"/>
          </p:cNvPicPr>
          <p:nvPr/>
        </p:nvPicPr>
        <p:blipFill rotWithShape="1">
          <a:blip r:embed="rId4">
            <a:extLst>
              <a:ext uri="{28A0092B-C50C-407E-A947-70E740481C1C}">
                <a14:useLocalDpi xmlns:a14="http://schemas.microsoft.com/office/drawing/2010/main" val="0"/>
              </a:ext>
            </a:extLst>
          </a:blip>
          <a:srcRect t="-574" b="7135"/>
          <a:stretch/>
        </p:blipFill>
        <p:spPr>
          <a:xfrm>
            <a:off x="5102255" y="3650990"/>
            <a:ext cx="4496746" cy="2076634"/>
          </a:xfrm>
          <a:prstGeom prst="rect">
            <a:avLst/>
          </a:prstGeom>
        </p:spPr>
      </p:pic>
    </p:spTree>
    <p:extLst>
      <p:ext uri="{BB962C8B-B14F-4D97-AF65-F5344CB8AC3E}">
        <p14:creationId xmlns:p14="http://schemas.microsoft.com/office/powerpoint/2010/main" val="2879223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87506"/>
            <a:ext cx="5519420" cy="957904"/>
            <a:chOff x="558799" y="525055"/>
            <a:chExt cx="5519420" cy="957904"/>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algn="l" rtl="0" eaLnBrk="1" latinLnBrk="0" hangingPunct="1">
                <a:spcBef>
                  <a:spcPts val="0"/>
                </a:spcBef>
                <a:spcAft>
                  <a:spcPts val="0"/>
                </a:spcAft>
              </a:pPr>
              <a:r>
                <a:rPr lang="en-US" sz="3600" b="1" u="sng" kern="1200" dirty="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t>8</a:t>
            </a:r>
            <a:endParaRPr lang="en-US">
              <a:cs typeface="Calibri"/>
            </a:endParaRP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9" name="Picture 18">
            <a:extLst>
              <a:ext uri="{FF2B5EF4-FFF2-40B4-BE49-F238E27FC236}">
                <a16:creationId xmlns:a16="http://schemas.microsoft.com/office/drawing/2014/main" id="{A2C64D1A-9441-4958-A784-1DFF34BDAE57}"/>
              </a:ext>
            </a:extLst>
          </p:cNvPr>
          <p:cNvPicPr>
            <a:picLocks noChangeAspect="1"/>
          </p:cNvPicPr>
          <p:nvPr/>
        </p:nvPicPr>
        <p:blipFill rotWithShape="1">
          <a:blip r:embed="rId4">
            <a:extLst>
              <a:ext uri="{28A0092B-C50C-407E-A947-70E740481C1C}">
                <a14:useLocalDpi xmlns:a14="http://schemas.microsoft.com/office/drawing/2010/main" val="0"/>
              </a:ext>
            </a:extLst>
          </a:blip>
          <a:srcRect l="55073" t="-2455" b="74880"/>
          <a:stretch/>
        </p:blipFill>
        <p:spPr>
          <a:xfrm>
            <a:off x="3576320" y="2932796"/>
            <a:ext cx="3671940" cy="2930676"/>
          </a:xfrm>
          <a:prstGeom prst="rect">
            <a:avLst/>
          </a:prstGeom>
        </p:spPr>
      </p:pic>
      <p:pic>
        <p:nvPicPr>
          <p:cNvPr id="23" name="Picture 22">
            <a:extLst>
              <a:ext uri="{FF2B5EF4-FFF2-40B4-BE49-F238E27FC236}">
                <a16:creationId xmlns:a16="http://schemas.microsoft.com/office/drawing/2014/main" id="{2FD48637-0F10-485F-A0C6-88010BBDE995}"/>
              </a:ext>
            </a:extLst>
          </p:cNvPr>
          <p:cNvPicPr>
            <a:picLocks noChangeAspect="1"/>
          </p:cNvPicPr>
          <p:nvPr/>
        </p:nvPicPr>
        <p:blipFill rotWithShape="1">
          <a:blip r:embed="rId5">
            <a:extLst>
              <a:ext uri="{28A0092B-C50C-407E-A947-70E740481C1C}">
                <a14:useLocalDpi xmlns:a14="http://schemas.microsoft.com/office/drawing/2010/main" val="0"/>
              </a:ext>
            </a:extLst>
          </a:blip>
          <a:srcRect l="23802" t="34973" r="32386" b="25771"/>
          <a:stretch/>
        </p:blipFill>
        <p:spPr>
          <a:xfrm>
            <a:off x="6986382" y="2096751"/>
            <a:ext cx="2688848" cy="2383810"/>
          </a:xfrm>
          <a:prstGeom prst="rect">
            <a:avLst/>
          </a:prstGeom>
        </p:spPr>
      </p:pic>
      <p:sp>
        <p:nvSpPr>
          <p:cNvPr id="28" name="TextBox 27">
            <a:extLst>
              <a:ext uri="{FF2B5EF4-FFF2-40B4-BE49-F238E27FC236}">
                <a16:creationId xmlns:a16="http://schemas.microsoft.com/office/drawing/2014/main" id="{C06AE51F-36AD-4275-8A5A-5AC4927ECBCE}"/>
              </a:ext>
            </a:extLst>
          </p:cNvPr>
          <p:cNvSpPr txBox="1"/>
          <p:nvPr/>
        </p:nvSpPr>
        <p:spPr>
          <a:xfrm flipH="1">
            <a:off x="422033" y="2709401"/>
            <a:ext cx="3154287" cy="2585323"/>
          </a:xfrm>
          <a:prstGeom prst="rect">
            <a:avLst/>
          </a:prstGeom>
          <a:noFill/>
        </p:spPr>
        <p:txBody>
          <a:bodyPr wrap="square" rtlCol="0">
            <a:spAutoFit/>
          </a:bodyPr>
          <a:lstStyle/>
          <a:p>
            <a:r>
              <a:rPr lang="en-US" dirty="0"/>
              <a:t>Angina is caused when there is not enough oxygen-rich blood flowing to a certain part of the heart. The arteries of the heart become narrow due to fatty deposits in the artery walls. The narrowing of arteries means that blood supply to the heart is reduced, causing angina.</a:t>
            </a:r>
          </a:p>
        </p:txBody>
      </p:sp>
    </p:spTree>
    <p:extLst>
      <p:ext uri="{BB962C8B-B14F-4D97-AF65-F5344CB8AC3E}">
        <p14:creationId xmlns:p14="http://schemas.microsoft.com/office/powerpoint/2010/main" val="1367768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800" dirty="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9</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4" name="Picture 3">
            <a:extLst>
              <a:ext uri="{FF2B5EF4-FFF2-40B4-BE49-F238E27FC236}">
                <a16:creationId xmlns:a16="http://schemas.microsoft.com/office/drawing/2014/main" id="{BFAD8D3A-A9B9-471D-B8A6-006340AAA790}"/>
              </a:ext>
            </a:extLst>
          </p:cNvPr>
          <p:cNvPicPr>
            <a:picLocks noChangeAspect="1"/>
          </p:cNvPicPr>
          <p:nvPr/>
        </p:nvPicPr>
        <p:blipFill rotWithShape="1">
          <a:blip r:embed="rId4">
            <a:extLst>
              <a:ext uri="{28A0092B-C50C-407E-A947-70E740481C1C}">
                <a14:useLocalDpi xmlns:a14="http://schemas.microsoft.com/office/drawing/2010/main" val="0"/>
              </a:ext>
            </a:extLst>
          </a:blip>
          <a:srcRect t="24573" b="49999"/>
          <a:stretch/>
        </p:blipFill>
        <p:spPr>
          <a:xfrm>
            <a:off x="1399389" y="2186597"/>
            <a:ext cx="8088046" cy="2674480"/>
          </a:xfrm>
          <a:prstGeom prst="rect">
            <a:avLst/>
          </a:prstGeom>
        </p:spPr>
      </p:pic>
      <p:sp>
        <p:nvSpPr>
          <p:cNvPr id="10" name="TextBox 9">
            <a:extLst>
              <a:ext uri="{FF2B5EF4-FFF2-40B4-BE49-F238E27FC236}">
                <a16:creationId xmlns:a16="http://schemas.microsoft.com/office/drawing/2014/main" id="{55A840D0-04B7-411B-94B4-BC8129602F40}"/>
              </a:ext>
            </a:extLst>
          </p:cNvPr>
          <p:cNvSpPr txBox="1"/>
          <p:nvPr/>
        </p:nvSpPr>
        <p:spPr>
          <a:xfrm flipH="1">
            <a:off x="113705" y="4762110"/>
            <a:ext cx="5054601" cy="1200329"/>
          </a:xfrm>
          <a:prstGeom prst="rect">
            <a:avLst/>
          </a:prstGeom>
          <a:noFill/>
        </p:spPr>
        <p:txBody>
          <a:bodyPr wrap="square" rtlCol="0">
            <a:spAutoFit/>
          </a:bodyPr>
          <a:lstStyle/>
          <a:p>
            <a:r>
              <a:rPr lang="en-US" dirty="0"/>
              <a:t>               1 = true(&gt; 120 mg/dl) &amp; 0 = false</a:t>
            </a:r>
          </a:p>
          <a:p>
            <a:r>
              <a:rPr lang="en-US" dirty="0"/>
              <a:t> blood sugar taken after a long gap between a meal and the test. Typically, it's taken before any meal in the morning.</a:t>
            </a:r>
          </a:p>
        </p:txBody>
      </p:sp>
      <p:sp>
        <p:nvSpPr>
          <p:cNvPr id="12" name="TextBox 11">
            <a:extLst>
              <a:ext uri="{FF2B5EF4-FFF2-40B4-BE49-F238E27FC236}">
                <a16:creationId xmlns:a16="http://schemas.microsoft.com/office/drawing/2014/main" id="{EA50E46F-EB1E-4802-9C25-F2A4A7DC2C48}"/>
              </a:ext>
            </a:extLst>
          </p:cNvPr>
          <p:cNvSpPr txBox="1"/>
          <p:nvPr/>
        </p:nvSpPr>
        <p:spPr>
          <a:xfrm flipH="1">
            <a:off x="5443412" y="4755476"/>
            <a:ext cx="4345708" cy="1477328"/>
          </a:xfrm>
          <a:prstGeom prst="rect">
            <a:avLst/>
          </a:prstGeom>
          <a:noFill/>
        </p:spPr>
        <p:txBody>
          <a:bodyPr wrap="square" rtlCol="0">
            <a:spAutoFit/>
          </a:bodyPr>
          <a:lstStyle/>
          <a:p>
            <a:r>
              <a:rPr lang="en-US" dirty="0"/>
              <a:t>             ( pressure with no exercise )</a:t>
            </a:r>
          </a:p>
          <a:p>
            <a:r>
              <a:rPr lang="en-US" dirty="0"/>
              <a:t>0 = Normal</a:t>
            </a:r>
          </a:p>
          <a:p>
            <a:r>
              <a:rPr lang="en-US" dirty="0"/>
              <a:t>1 = Having ST Wave abnormality</a:t>
            </a:r>
          </a:p>
          <a:p>
            <a:r>
              <a:rPr lang="en-US" dirty="0"/>
              <a:t>2 =  Probable or definite left ventricular hypertrophy</a:t>
            </a:r>
          </a:p>
        </p:txBody>
      </p:sp>
      <p:grpSp>
        <p:nvGrpSpPr>
          <p:cNvPr id="2" name="Group 8">
            <a:extLst>
              <a:ext uri="{FF2B5EF4-FFF2-40B4-BE49-F238E27FC236}">
                <a16:creationId xmlns:a16="http://schemas.microsoft.com/office/drawing/2014/main" id="{8187BBAD-7241-4425-AF28-14E66FD4E0C9}"/>
              </a:ext>
            </a:extLst>
          </p:cNvPr>
          <p:cNvGrpSpPr/>
          <p:nvPr/>
        </p:nvGrpSpPr>
        <p:grpSpPr>
          <a:xfrm>
            <a:off x="558799" y="587506"/>
            <a:ext cx="5519420" cy="957904"/>
            <a:chOff x="558799" y="525055"/>
            <a:chExt cx="5519420" cy="957904"/>
          </a:xfrm>
        </p:grpSpPr>
        <p:sp>
          <p:nvSpPr>
            <p:cNvPr id="15" name="직사각형 133">
              <a:extLst>
                <a:ext uri="{FF2B5EF4-FFF2-40B4-BE49-F238E27FC236}">
                  <a16:creationId xmlns:a16="http://schemas.microsoft.com/office/drawing/2014/main" id="{117F3342-4DDD-4E71-85E6-73BB9980BAF3}"/>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16" name="Rectangle 4">
              <a:extLst>
                <a:ext uri="{FF2B5EF4-FFF2-40B4-BE49-F238E27FC236}">
                  <a16:creationId xmlns:a16="http://schemas.microsoft.com/office/drawing/2014/main" id="{5078DD71-3547-4E96-999A-B13DFFD78C0A}"/>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a:p>
          </p:txBody>
        </p:sp>
      </p:grpSp>
    </p:spTree>
    <p:extLst>
      <p:ext uri="{BB962C8B-B14F-4D97-AF65-F5344CB8AC3E}">
        <p14:creationId xmlns:p14="http://schemas.microsoft.com/office/powerpoint/2010/main" val="153368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800" dirty="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418704" cy="369332"/>
          </a:xfrm>
          <a:prstGeom prst="rect">
            <a:avLst/>
          </a:prstGeom>
          <a:noFill/>
        </p:spPr>
        <p:txBody>
          <a:bodyPr wrap="none" lIns="91440" tIns="45720" rIns="91440" bIns="45720" rtlCol="0" anchor="t">
            <a:spAutoFit/>
          </a:bodyPr>
          <a:lstStyle/>
          <a:p>
            <a:r>
              <a:rPr lang="en-US">
                <a:cs typeface="Calibri"/>
              </a:rPr>
              <a:t>10</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4" name="Picture 3">
            <a:extLst>
              <a:ext uri="{FF2B5EF4-FFF2-40B4-BE49-F238E27FC236}">
                <a16:creationId xmlns:a16="http://schemas.microsoft.com/office/drawing/2014/main" id="{9B5F8A35-F48E-4B1A-B18B-18F4DD2C0209}"/>
              </a:ext>
            </a:extLst>
          </p:cNvPr>
          <p:cNvPicPr>
            <a:picLocks noChangeAspect="1"/>
          </p:cNvPicPr>
          <p:nvPr/>
        </p:nvPicPr>
        <p:blipFill rotWithShape="1">
          <a:blip r:embed="rId4">
            <a:extLst>
              <a:ext uri="{28A0092B-C50C-407E-A947-70E740481C1C}">
                <a14:useLocalDpi xmlns:a14="http://schemas.microsoft.com/office/drawing/2010/main" val="0"/>
              </a:ext>
            </a:extLst>
          </a:blip>
          <a:srcRect t="50000" b="25401"/>
          <a:stretch/>
        </p:blipFill>
        <p:spPr>
          <a:xfrm>
            <a:off x="741679" y="2340225"/>
            <a:ext cx="8937422" cy="2858947"/>
          </a:xfrm>
          <a:prstGeom prst="rect">
            <a:avLst/>
          </a:prstGeom>
        </p:spPr>
      </p:pic>
      <p:sp>
        <p:nvSpPr>
          <p:cNvPr id="10" name="TextBox 9">
            <a:extLst>
              <a:ext uri="{FF2B5EF4-FFF2-40B4-BE49-F238E27FC236}">
                <a16:creationId xmlns:a16="http://schemas.microsoft.com/office/drawing/2014/main" id="{B66D723A-EAB9-45C0-84DC-E5B9D351D983}"/>
              </a:ext>
            </a:extLst>
          </p:cNvPr>
          <p:cNvSpPr txBox="1"/>
          <p:nvPr/>
        </p:nvSpPr>
        <p:spPr>
          <a:xfrm>
            <a:off x="576799" y="5208156"/>
            <a:ext cx="4284613" cy="923330"/>
          </a:xfrm>
          <a:prstGeom prst="rect">
            <a:avLst/>
          </a:prstGeom>
          <a:noFill/>
        </p:spPr>
        <p:txBody>
          <a:bodyPr wrap="square" rtlCol="0">
            <a:spAutoFit/>
          </a:bodyPr>
          <a:lstStyle/>
          <a:p>
            <a:r>
              <a:rPr lang="en-US" dirty="0"/>
              <a:t>                 (1 = yes  &amp;  0 = no) </a:t>
            </a:r>
          </a:p>
          <a:p>
            <a:r>
              <a:rPr lang="en-US" dirty="0"/>
              <a:t>Chest pain while exercising or doing any physical activity.</a:t>
            </a:r>
          </a:p>
        </p:txBody>
      </p:sp>
      <p:sp>
        <p:nvSpPr>
          <p:cNvPr id="12" name="TextBox 11">
            <a:extLst>
              <a:ext uri="{FF2B5EF4-FFF2-40B4-BE49-F238E27FC236}">
                <a16:creationId xmlns:a16="http://schemas.microsoft.com/office/drawing/2014/main" id="{73727A65-1E35-4C86-81DC-2F5EF2CA8B33}"/>
              </a:ext>
            </a:extLst>
          </p:cNvPr>
          <p:cNvSpPr txBox="1"/>
          <p:nvPr/>
        </p:nvSpPr>
        <p:spPr>
          <a:xfrm>
            <a:off x="6861934" y="5208156"/>
            <a:ext cx="3204872" cy="923330"/>
          </a:xfrm>
          <a:prstGeom prst="rect">
            <a:avLst/>
          </a:prstGeom>
          <a:noFill/>
        </p:spPr>
        <p:txBody>
          <a:bodyPr wrap="square" rtlCol="0">
            <a:spAutoFit/>
          </a:bodyPr>
          <a:lstStyle/>
          <a:p>
            <a:r>
              <a:rPr lang="en-US" dirty="0"/>
              <a:t>Value 1: upsloping </a:t>
            </a:r>
          </a:p>
          <a:p>
            <a:r>
              <a:rPr lang="en-US" dirty="0"/>
              <a:t> Value 2: flat </a:t>
            </a:r>
          </a:p>
          <a:p>
            <a:r>
              <a:rPr lang="en-US" dirty="0"/>
              <a:t>Value 3: </a:t>
            </a:r>
            <a:r>
              <a:rPr lang="en-US" dirty="0" err="1"/>
              <a:t>downsloping</a:t>
            </a:r>
            <a:endParaRPr lang="en-US" dirty="0"/>
          </a:p>
        </p:txBody>
      </p:sp>
      <p:grpSp>
        <p:nvGrpSpPr>
          <p:cNvPr id="2" name="Group 8">
            <a:extLst>
              <a:ext uri="{FF2B5EF4-FFF2-40B4-BE49-F238E27FC236}">
                <a16:creationId xmlns:a16="http://schemas.microsoft.com/office/drawing/2014/main" id="{CFBA7083-C8B6-4FD5-806F-539BB1F3C123}"/>
              </a:ext>
            </a:extLst>
          </p:cNvPr>
          <p:cNvGrpSpPr/>
          <p:nvPr/>
        </p:nvGrpSpPr>
        <p:grpSpPr>
          <a:xfrm>
            <a:off x="558799" y="587506"/>
            <a:ext cx="5519420" cy="957904"/>
            <a:chOff x="558799" y="525055"/>
            <a:chExt cx="5519420" cy="957904"/>
          </a:xfrm>
        </p:grpSpPr>
        <p:sp>
          <p:nvSpPr>
            <p:cNvPr id="15" name="직사각형 133">
              <a:extLst>
                <a:ext uri="{FF2B5EF4-FFF2-40B4-BE49-F238E27FC236}">
                  <a16:creationId xmlns:a16="http://schemas.microsoft.com/office/drawing/2014/main" id="{988B14B8-7368-47D2-BD6D-FC0B3052E92E}"/>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16" name="Rectangle 4">
              <a:extLst>
                <a:ext uri="{FF2B5EF4-FFF2-40B4-BE49-F238E27FC236}">
                  <a16:creationId xmlns:a16="http://schemas.microsoft.com/office/drawing/2014/main" id="{D7B2AFF2-480F-4C3C-849A-E9AEA026C78F}"/>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a:p>
          </p:txBody>
        </p:sp>
      </p:grpSp>
    </p:spTree>
    <p:extLst>
      <p:ext uri="{BB962C8B-B14F-4D97-AF65-F5344CB8AC3E}">
        <p14:creationId xmlns:p14="http://schemas.microsoft.com/office/powerpoint/2010/main" val="17178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800" dirty="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418704" cy="369332"/>
          </a:xfrm>
          <a:prstGeom prst="rect">
            <a:avLst/>
          </a:prstGeom>
          <a:noFill/>
        </p:spPr>
        <p:txBody>
          <a:bodyPr wrap="none" lIns="91440" tIns="45720" rIns="91440" bIns="45720" rtlCol="0" anchor="t">
            <a:spAutoFit/>
          </a:bodyPr>
          <a:lstStyle/>
          <a:p>
            <a:r>
              <a:rPr lang="en-US">
                <a:cs typeface="Calibri"/>
              </a:rPr>
              <a:t>11</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4" name="Picture 3">
            <a:extLst>
              <a:ext uri="{FF2B5EF4-FFF2-40B4-BE49-F238E27FC236}">
                <a16:creationId xmlns:a16="http://schemas.microsoft.com/office/drawing/2014/main" id="{BE1E5015-B843-4036-93B4-03313A02A204}"/>
              </a:ext>
            </a:extLst>
          </p:cNvPr>
          <p:cNvPicPr>
            <a:picLocks noChangeAspect="1"/>
          </p:cNvPicPr>
          <p:nvPr/>
        </p:nvPicPr>
        <p:blipFill rotWithShape="1">
          <a:blip r:embed="rId4">
            <a:extLst>
              <a:ext uri="{28A0092B-C50C-407E-A947-70E740481C1C}">
                <a14:useLocalDpi xmlns:a14="http://schemas.microsoft.com/office/drawing/2010/main" val="0"/>
              </a:ext>
            </a:extLst>
          </a:blip>
          <a:srcRect l="52516" t="74093"/>
          <a:stretch/>
        </p:blipFill>
        <p:spPr>
          <a:xfrm>
            <a:off x="2338235" y="3183755"/>
            <a:ext cx="4025177" cy="2855833"/>
          </a:xfrm>
          <a:prstGeom prst="rect">
            <a:avLst/>
          </a:prstGeom>
        </p:spPr>
      </p:pic>
      <p:sp>
        <p:nvSpPr>
          <p:cNvPr id="10" name="TextBox 9">
            <a:extLst>
              <a:ext uri="{FF2B5EF4-FFF2-40B4-BE49-F238E27FC236}">
                <a16:creationId xmlns:a16="http://schemas.microsoft.com/office/drawing/2014/main" id="{D95CC583-1888-4391-B89B-36BADCCD778C}"/>
              </a:ext>
            </a:extLst>
          </p:cNvPr>
          <p:cNvSpPr txBox="1"/>
          <p:nvPr/>
        </p:nvSpPr>
        <p:spPr>
          <a:xfrm>
            <a:off x="269239" y="2233830"/>
            <a:ext cx="3720007" cy="2862322"/>
          </a:xfrm>
          <a:prstGeom prst="rect">
            <a:avLst/>
          </a:prstGeom>
          <a:noFill/>
        </p:spPr>
        <p:txBody>
          <a:bodyPr wrap="square" rtlCol="0">
            <a:spAutoFit/>
          </a:bodyPr>
          <a:lstStyle/>
          <a:p>
            <a:r>
              <a:rPr lang="en-US" dirty="0"/>
              <a:t>Thalassemia is any of a group of hereditary hemolytic diseases caused by faulty hemoglobin synthesis, widespread in Mediterranean, African, and Asian countries.</a:t>
            </a:r>
          </a:p>
          <a:p>
            <a:endParaRPr lang="en-US" dirty="0"/>
          </a:p>
          <a:p>
            <a:r>
              <a:rPr lang="en-US" dirty="0"/>
              <a:t>0 = No Thalassemia</a:t>
            </a:r>
          </a:p>
          <a:p>
            <a:r>
              <a:rPr lang="en-US" dirty="0"/>
              <a:t>1= Normal</a:t>
            </a:r>
          </a:p>
          <a:p>
            <a:r>
              <a:rPr lang="en-US" dirty="0"/>
              <a:t>2= Fixed defect</a:t>
            </a:r>
          </a:p>
          <a:p>
            <a:r>
              <a:rPr lang="en-US" dirty="0"/>
              <a:t>3 = Reversable defect</a:t>
            </a:r>
          </a:p>
        </p:txBody>
      </p:sp>
      <p:pic>
        <p:nvPicPr>
          <p:cNvPr id="16" name="Picture 15">
            <a:extLst>
              <a:ext uri="{FF2B5EF4-FFF2-40B4-BE49-F238E27FC236}">
                <a16:creationId xmlns:a16="http://schemas.microsoft.com/office/drawing/2014/main" id="{65A7917E-201F-47B9-A25F-63E9FA1CB5AC}"/>
              </a:ext>
            </a:extLst>
          </p:cNvPr>
          <p:cNvPicPr>
            <a:picLocks noChangeAspect="1"/>
          </p:cNvPicPr>
          <p:nvPr/>
        </p:nvPicPr>
        <p:blipFill rotWithShape="1">
          <a:blip r:embed="rId4">
            <a:extLst>
              <a:ext uri="{28A0092B-C50C-407E-A947-70E740481C1C}">
                <a14:useLocalDpi xmlns:a14="http://schemas.microsoft.com/office/drawing/2010/main" val="0"/>
              </a:ext>
            </a:extLst>
          </a:blip>
          <a:srcRect t="74599" r="64437"/>
          <a:stretch/>
        </p:blipFill>
        <p:spPr>
          <a:xfrm>
            <a:off x="5880407" y="2317589"/>
            <a:ext cx="3607028" cy="3350214"/>
          </a:xfrm>
          <a:prstGeom prst="rect">
            <a:avLst/>
          </a:prstGeom>
        </p:spPr>
      </p:pic>
      <p:grpSp>
        <p:nvGrpSpPr>
          <p:cNvPr id="2" name="Group 8">
            <a:extLst>
              <a:ext uri="{FF2B5EF4-FFF2-40B4-BE49-F238E27FC236}">
                <a16:creationId xmlns:a16="http://schemas.microsoft.com/office/drawing/2014/main" id="{0C1503C3-D17C-4E87-B3BB-E859863C2851}"/>
              </a:ext>
            </a:extLst>
          </p:cNvPr>
          <p:cNvGrpSpPr/>
          <p:nvPr/>
        </p:nvGrpSpPr>
        <p:grpSpPr>
          <a:xfrm>
            <a:off x="558799" y="587506"/>
            <a:ext cx="5519420" cy="957904"/>
            <a:chOff x="558799" y="525055"/>
            <a:chExt cx="5519420" cy="957904"/>
          </a:xfrm>
        </p:grpSpPr>
        <p:sp>
          <p:nvSpPr>
            <p:cNvPr id="12" name="직사각형 133">
              <a:extLst>
                <a:ext uri="{FF2B5EF4-FFF2-40B4-BE49-F238E27FC236}">
                  <a16:creationId xmlns:a16="http://schemas.microsoft.com/office/drawing/2014/main" id="{F4A86D7C-0EDA-4694-A12E-6E327FCFB8A5}"/>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13" name="Rectangle 4">
              <a:extLst>
                <a:ext uri="{FF2B5EF4-FFF2-40B4-BE49-F238E27FC236}">
                  <a16:creationId xmlns:a16="http://schemas.microsoft.com/office/drawing/2014/main" id="{D9567A52-60E4-4F50-848F-7245581C4BAB}"/>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a:p>
          </p:txBody>
        </p:sp>
      </p:grpSp>
    </p:spTree>
    <p:extLst>
      <p:ext uri="{BB962C8B-B14F-4D97-AF65-F5344CB8AC3E}">
        <p14:creationId xmlns:p14="http://schemas.microsoft.com/office/powerpoint/2010/main" val="277165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464211-3452-4671-BBFA-4C688B7E67C6}"/>
              </a:ext>
            </a:extLst>
          </p:cNvPr>
          <p:cNvSpPr txBox="1"/>
          <p:nvPr/>
        </p:nvSpPr>
        <p:spPr>
          <a:xfrm>
            <a:off x="3897349" y="1713005"/>
            <a:ext cx="2758440" cy="1477328"/>
          </a:xfrm>
          <a:prstGeom prst="rect">
            <a:avLst/>
          </a:prstGeom>
          <a:noFill/>
        </p:spPr>
        <p:txBody>
          <a:bodyPr wrap="square" rtlCol="0">
            <a:spAutoFit/>
          </a:bodyPr>
          <a:lstStyle/>
          <a:p>
            <a:r>
              <a:rPr lang="en-US" dirty="0"/>
              <a:t>0 : typical angina</a:t>
            </a:r>
          </a:p>
          <a:p>
            <a:r>
              <a:rPr lang="en-US" dirty="0"/>
              <a:t>1 : atypical angina</a:t>
            </a:r>
          </a:p>
          <a:p>
            <a:r>
              <a:rPr lang="en-US" dirty="0"/>
              <a:t>2 : non-anginal pain</a:t>
            </a:r>
          </a:p>
          <a:p>
            <a:r>
              <a:rPr lang="en-US" dirty="0"/>
              <a:t>3 : asymptomatic</a:t>
            </a:r>
          </a:p>
          <a:p>
            <a:endParaRPr lang="en-US" dirty="0"/>
          </a:p>
        </p:txBody>
      </p:sp>
      <p:pic>
        <p:nvPicPr>
          <p:cNvPr id="10" name="Picture 9">
            <a:extLst>
              <a:ext uri="{FF2B5EF4-FFF2-40B4-BE49-F238E27FC236}">
                <a16:creationId xmlns:a16="http://schemas.microsoft.com/office/drawing/2014/main" id="{1ED95F02-D5CB-4FDA-81EA-D256CCBAAF2D}"/>
              </a:ext>
            </a:extLst>
          </p:cNvPr>
          <p:cNvPicPr>
            <a:picLocks noChangeAspect="1"/>
          </p:cNvPicPr>
          <p:nvPr/>
        </p:nvPicPr>
        <p:blipFill rotWithShape="1">
          <a:blip r:embed="rId2">
            <a:extLst>
              <a:ext uri="{28A0092B-C50C-407E-A947-70E740481C1C}">
                <a14:useLocalDpi xmlns:a14="http://schemas.microsoft.com/office/drawing/2010/main" val="0"/>
              </a:ext>
            </a:extLst>
          </a:blip>
          <a:srcRect b="65907"/>
          <a:stretch/>
        </p:blipFill>
        <p:spPr>
          <a:xfrm>
            <a:off x="43464" y="3500183"/>
            <a:ext cx="9820699" cy="2465407"/>
          </a:xfrm>
          <a:prstGeom prst="rect">
            <a:avLst/>
          </a:prstGeom>
        </p:spPr>
      </p:pic>
      <p:sp>
        <p:nvSpPr>
          <p:cNvPr id="11" name="TextBox 10">
            <a:extLst>
              <a:ext uri="{FF2B5EF4-FFF2-40B4-BE49-F238E27FC236}">
                <a16:creationId xmlns:a16="http://schemas.microsoft.com/office/drawing/2014/main" id="{0FA95C85-0895-4422-981A-50CBF981646C}"/>
              </a:ext>
            </a:extLst>
          </p:cNvPr>
          <p:cNvSpPr txBox="1"/>
          <p:nvPr/>
        </p:nvSpPr>
        <p:spPr>
          <a:xfrm>
            <a:off x="6913944" y="2850068"/>
            <a:ext cx="2797215" cy="646331"/>
          </a:xfrm>
          <a:prstGeom prst="rect">
            <a:avLst/>
          </a:prstGeom>
          <a:noFill/>
        </p:spPr>
        <p:txBody>
          <a:bodyPr wrap="square" rtlCol="0">
            <a:spAutoFit/>
          </a:bodyPr>
          <a:lstStyle/>
          <a:p>
            <a:r>
              <a:rPr lang="en-US" dirty="0"/>
              <a:t>fasting blood sugar</a:t>
            </a:r>
          </a:p>
          <a:p>
            <a:r>
              <a:rPr lang="en-US" dirty="0"/>
              <a:t>( &gt; 120 mg/dl )</a:t>
            </a:r>
          </a:p>
        </p:txBody>
      </p:sp>
      <p:sp>
        <p:nvSpPr>
          <p:cNvPr id="2" name="TextBox 1">
            <a:extLst>
              <a:ext uri="{FF2B5EF4-FFF2-40B4-BE49-F238E27FC236}">
                <a16:creationId xmlns:a16="http://schemas.microsoft.com/office/drawing/2014/main" id="{0884AC7F-6E3C-4E7C-B993-27036F0AA182}"/>
              </a:ext>
            </a:extLst>
          </p:cNvPr>
          <p:cNvSpPr txBox="1"/>
          <p:nvPr/>
        </p:nvSpPr>
        <p:spPr>
          <a:xfrm>
            <a:off x="4951412" y="5863472"/>
            <a:ext cx="418704" cy="369332"/>
          </a:xfrm>
          <a:prstGeom prst="rect">
            <a:avLst/>
          </a:prstGeom>
          <a:noFill/>
        </p:spPr>
        <p:txBody>
          <a:bodyPr wrap="none" lIns="91440" tIns="45720" rIns="91440" bIns="45720" rtlCol="0" anchor="t">
            <a:spAutoFit/>
          </a:bodyPr>
          <a:lstStyle/>
          <a:p>
            <a:r>
              <a:rPr lang="en-US">
                <a:cs typeface="Calibri"/>
              </a:rPr>
              <a:t>12</a:t>
            </a:r>
          </a:p>
        </p:txBody>
      </p:sp>
      <p:sp>
        <p:nvSpPr>
          <p:cNvPr id="3" name="TextBox 2">
            <a:extLst>
              <a:ext uri="{FF2B5EF4-FFF2-40B4-BE49-F238E27FC236}">
                <a16:creationId xmlns:a16="http://schemas.microsoft.com/office/drawing/2014/main" id="{8953CEA6-CD63-41B1-ADF0-B7758DB6F69A}"/>
              </a:ext>
            </a:extLst>
          </p:cNvPr>
          <p:cNvSpPr txBox="1"/>
          <p:nvPr/>
        </p:nvSpPr>
        <p:spPr>
          <a:xfrm>
            <a:off x="1029241" y="272529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1=Male</a:t>
            </a:r>
          </a:p>
          <a:p>
            <a:pPr algn="l"/>
            <a:r>
              <a:rPr lang="en-US">
                <a:cs typeface="Calibri"/>
              </a:rPr>
              <a:t>0=Female</a:t>
            </a:r>
          </a:p>
        </p:txBody>
      </p:sp>
      <p:sp>
        <p:nvSpPr>
          <p:cNvPr id="7" name="TextBox 6">
            <a:extLst>
              <a:ext uri="{FF2B5EF4-FFF2-40B4-BE49-F238E27FC236}">
                <a16:creationId xmlns:a16="http://schemas.microsoft.com/office/drawing/2014/main" id="{07A70C72-9E7D-409C-A6D4-6B82333B37FE}"/>
              </a:ext>
            </a:extLst>
          </p:cNvPr>
          <p:cNvSpPr txBox="1"/>
          <p:nvPr/>
        </p:nvSpPr>
        <p:spPr>
          <a:xfrm>
            <a:off x="162440" y="687689"/>
            <a:ext cx="42158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Features and Target</a:t>
            </a:r>
            <a:endParaRPr lang="en-US" sz="2000" b="1">
              <a:solidFill>
                <a:schemeClr val="bg1"/>
              </a:solidFill>
              <a:cs typeface="Calibri"/>
            </a:endParaRPr>
          </a:p>
        </p:txBody>
      </p:sp>
      <p:sp>
        <p:nvSpPr>
          <p:cNvPr id="18" name="직사각형 133">
            <a:extLst>
              <a:ext uri="{FF2B5EF4-FFF2-40B4-BE49-F238E27FC236}">
                <a16:creationId xmlns:a16="http://schemas.microsoft.com/office/drawing/2014/main" id="{5ECBFB98-F19C-4916-8ECB-1EB0B2145126}"/>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Tree>
    <p:extLst>
      <p:ext uri="{BB962C8B-B14F-4D97-AF65-F5344CB8AC3E}">
        <p14:creationId xmlns:p14="http://schemas.microsoft.com/office/powerpoint/2010/main" val="2506983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10;&#10;Description automatically generated">
            <a:extLst>
              <a:ext uri="{FF2B5EF4-FFF2-40B4-BE49-F238E27FC236}">
                <a16:creationId xmlns:a16="http://schemas.microsoft.com/office/drawing/2014/main" id="{69F79BF3-D98F-4F69-95D7-1F35D733EC47}"/>
              </a:ext>
            </a:extLst>
          </p:cNvPr>
          <p:cNvPicPr>
            <a:picLocks noChangeAspect="1"/>
          </p:cNvPicPr>
          <p:nvPr/>
        </p:nvPicPr>
        <p:blipFill rotWithShape="1">
          <a:blip r:embed="rId2"/>
          <a:srcRect t="32603" b="32828"/>
          <a:stretch/>
        </p:blipFill>
        <p:spPr>
          <a:xfrm>
            <a:off x="89365" y="3237977"/>
            <a:ext cx="9724094" cy="2486965"/>
          </a:xfrm>
          <a:prstGeom prst="rect">
            <a:avLst/>
          </a:prstGeom>
        </p:spPr>
      </p:pic>
      <p:sp>
        <p:nvSpPr>
          <p:cNvPr id="5" name="TextBox 4">
            <a:extLst>
              <a:ext uri="{FF2B5EF4-FFF2-40B4-BE49-F238E27FC236}">
                <a16:creationId xmlns:a16="http://schemas.microsoft.com/office/drawing/2014/main" id="{20CBBBD0-474D-47AA-8AF1-C97E608975D3}"/>
              </a:ext>
            </a:extLst>
          </p:cNvPr>
          <p:cNvSpPr txBox="1"/>
          <p:nvPr/>
        </p:nvSpPr>
        <p:spPr>
          <a:xfrm>
            <a:off x="4951412" y="5863472"/>
            <a:ext cx="418704" cy="369332"/>
          </a:xfrm>
          <a:prstGeom prst="rect">
            <a:avLst/>
          </a:prstGeom>
          <a:noFill/>
        </p:spPr>
        <p:txBody>
          <a:bodyPr wrap="none" lIns="91440" tIns="45720" rIns="91440" bIns="45720" rtlCol="0" anchor="t">
            <a:spAutoFit/>
          </a:bodyPr>
          <a:lstStyle/>
          <a:p>
            <a:r>
              <a:rPr lang="en-US">
                <a:cs typeface="Calibri"/>
              </a:rPr>
              <a:t>13</a:t>
            </a:r>
          </a:p>
        </p:txBody>
      </p:sp>
      <p:sp>
        <p:nvSpPr>
          <p:cNvPr id="7" name="TextBox 6">
            <a:extLst>
              <a:ext uri="{FF2B5EF4-FFF2-40B4-BE49-F238E27FC236}">
                <a16:creationId xmlns:a16="http://schemas.microsoft.com/office/drawing/2014/main" id="{57F2E86E-31C0-4DE1-BE63-CBFAEC7A9AE4}"/>
              </a:ext>
            </a:extLst>
          </p:cNvPr>
          <p:cNvSpPr txBox="1"/>
          <p:nvPr/>
        </p:nvSpPr>
        <p:spPr>
          <a:xfrm>
            <a:off x="143560" y="734920"/>
            <a:ext cx="42158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Features and Target</a:t>
            </a:r>
            <a:endParaRPr lang="en-US" sz="2000" b="1">
              <a:solidFill>
                <a:schemeClr val="bg1"/>
              </a:solidFill>
              <a:cs typeface="Calibri"/>
            </a:endParaRPr>
          </a:p>
        </p:txBody>
      </p:sp>
      <p:sp>
        <p:nvSpPr>
          <p:cNvPr id="9" name="직사각형 133">
            <a:extLst>
              <a:ext uri="{FF2B5EF4-FFF2-40B4-BE49-F238E27FC236}">
                <a16:creationId xmlns:a16="http://schemas.microsoft.com/office/drawing/2014/main" id="{A5368529-ECCA-4838-90B8-DA447278A1A2}"/>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10" name="TextBox 9">
            <a:extLst>
              <a:ext uri="{FF2B5EF4-FFF2-40B4-BE49-F238E27FC236}">
                <a16:creationId xmlns:a16="http://schemas.microsoft.com/office/drawing/2014/main" id="{31D303B0-439D-4DEB-8C93-B8678C2F2F29}"/>
              </a:ext>
            </a:extLst>
          </p:cNvPr>
          <p:cNvSpPr txBox="1"/>
          <p:nvPr/>
        </p:nvSpPr>
        <p:spPr>
          <a:xfrm>
            <a:off x="163967" y="1789206"/>
            <a:ext cx="338187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Helvetica Neue"/>
              </a:rPr>
              <a:t>Resting electrocardiographic results</a:t>
            </a:r>
          </a:p>
          <a:p>
            <a:endParaRPr lang="en-US" sz="1400" b="1" dirty="0">
              <a:latin typeface="Helvetica Neue"/>
            </a:endParaRPr>
          </a:p>
          <a:p>
            <a:r>
              <a:rPr lang="en-US" sz="1400" b="1" dirty="0"/>
              <a:t>0 = Normal</a:t>
            </a:r>
          </a:p>
          <a:p>
            <a:r>
              <a:rPr lang="en-US" sz="1400" b="1" dirty="0"/>
              <a:t>1 = Having ST Wave abnormality</a:t>
            </a:r>
          </a:p>
          <a:p>
            <a:r>
              <a:rPr lang="en-US" sz="1400" b="1" dirty="0"/>
              <a:t>2 =  Probable or definite left ventricular hypertrophy</a:t>
            </a:r>
          </a:p>
          <a:p>
            <a:endParaRPr lang="en-US" sz="1400" dirty="0"/>
          </a:p>
        </p:txBody>
      </p:sp>
      <p:sp>
        <p:nvSpPr>
          <p:cNvPr id="8" name="TextBox 7">
            <a:extLst>
              <a:ext uri="{FF2B5EF4-FFF2-40B4-BE49-F238E27FC236}">
                <a16:creationId xmlns:a16="http://schemas.microsoft.com/office/drawing/2014/main" id="{8C326698-71AF-4F40-8A27-D1248E6A51D7}"/>
              </a:ext>
            </a:extLst>
          </p:cNvPr>
          <p:cNvSpPr txBox="1"/>
          <p:nvPr/>
        </p:nvSpPr>
        <p:spPr>
          <a:xfrm>
            <a:off x="4012579" y="2429028"/>
            <a:ext cx="2103741" cy="830997"/>
          </a:xfrm>
          <a:prstGeom prst="rect">
            <a:avLst/>
          </a:prstGeom>
          <a:noFill/>
        </p:spPr>
        <p:txBody>
          <a:bodyPr wrap="square">
            <a:spAutoFit/>
          </a:bodyPr>
          <a:lstStyle/>
          <a:p>
            <a:r>
              <a:rPr lang="en-US" sz="1600" b="1" dirty="0"/>
              <a:t>Chest pain while exercising or doing any physical activity</a:t>
            </a:r>
          </a:p>
        </p:txBody>
      </p:sp>
      <p:sp>
        <p:nvSpPr>
          <p:cNvPr id="11" name="TextBox 10">
            <a:extLst>
              <a:ext uri="{FF2B5EF4-FFF2-40B4-BE49-F238E27FC236}">
                <a16:creationId xmlns:a16="http://schemas.microsoft.com/office/drawing/2014/main" id="{92AFD3CE-53D6-4D5E-85CC-C8A1AD4F6269}"/>
              </a:ext>
            </a:extLst>
          </p:cNvPr>
          <p:cNvSpPr txBox="1"/>
          <p:nvPr/>
        </p:nvSpPr>
        <p:spPr>
          <a:xfrm>
            <a:off x="7014539" y="1644198"/>
            <a:ext cx="2724319" cy="1569660"/>
          </a:xfrm>
          <a:prstGeom prst="rect">
            <a:avLst/>
          </a:prstGeom>
          <a:noFill/>
        </p:spPr>
        <p:txBody>
          <a:bodyPr wrap="square">
            <a:spAutoFit/>
          </a:bodyPr>
          <a:lstStyle/>
          <a:p>
            <a:r>
              <a:rPr lang="en-US" sz="1600" b="1" dirty="0"/>
              <a:t>The slope of the peak exercise ST segment</a:t>
            </a:r>
          </a:p>
          <a:p>
            <a:endParaRPr lang="en-US" sz="1600" b="1" dirty="0"/>
          </a:p>
          <a:p>
            <a:r>
              <a:rPr lang="en-US" sz="1600" b="1" dirty="0"/>
              <a:t>Value 0: upsloping </a:t>
            </a:r>
          </a:p>
          <a:p>
            <a:r>
              <a:rPr lang="en-US" sz="1600" b="1" dirty="0"/>
              <a:t>Value 1: flat </a:t>
            </a:r>
          </a:p>
          <a:p>
            <a:r>
              <a:rPr lang="en-US" sz="1600" b="1" dirty="0"/>
              <a:t> Value 2: </a:t>
            </a:r>
            <a:r>
              <a:rPr lang="en-US" sz="1600" b="1" dirty="0" err="1"/>
              <a:t>downsloping</a:t>
            </a:r>
            <a:endParaRPr lang="en-US" sz="1600" b="1" dirty="0"/>
          </a:p>
        </p:txBody>
      </p:sp>
    </p:spTree>
    <p:extLst>
      <p:ext uri="{BB962C8B-B14F-4D97-AF65-F5344CB8AC3E}">
        <p14:creationId xmlns:p14="http://schemas.microsoft.com/office/powerpoint/2010/main" val="334227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10;&#10;Description automatically generated">
            <a:extLst>
              <a:ext uri="{FF2B5EF4-FFF2-40B4-BE49-F238E27FC236}">
                <a16:creationId xmlns:a16="http://schemas.microsoft.com/office/drawing/2014/main" id="{5A9F0B0C-60F7-45C0-B832-804B39641218}"/>
              </a:ext>
            </a:extLst>
          </p:cNvPr>
          <p:cNvPicPr>
            <a:picLocks noChangeAspect="1"/>
          </p:cNvPicPr>
          <p:nvPr/>
        </p:nvPicPr>
        <p:blipFill rotWithShape="1">
          <a:blip r:embed="rId2"/>
          <a:srcRect t="66742" r="30821" b="-228"/>
          <a:stretch/>
        </p:blipFill>
        <p:spPr>
          <a:xfrm>
            <a:off x="316396" y="2433916"/>
            <a:ext cx="8728922" cy="3110473"/>
          </a:xfrm>
          <a:prstGeom prst="rect">
            <a:avLst/>
          </a:prstGeom>
        </p:spPr>
      </p:pic>
      <p:sp>
        <p:nvSpPr>
          <p:cNvPr id="5" name="TextBox 4">
            <a:extLst>
              <a:ext uri="{FF2B5EF4-FFF2-40B4-BE49-F238E27FC236}">
                <a16:creationId xmlns:a16="http://schemas.microsoft.com/office/drawing/2014/main" id="{2E5955DE-ADA8-4E04-AF9F-6F7B98C09A55}"/>
              </a:ext>
            </a:extLst>
          </p:cNvPr>
          <p:cNvSpPr txBox="1"/>
          <p:nvPr/>
        </p:nvSpPr>
        <p:spPr>
          <a:xfrm>
            <a:off x="143560" y="730368"/>
            <a:ext cx="421587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Features and Target</a:t>
            </a:r>
            <a:endParaRPr lang="en-US" sz="2000" b="1">
              <a:solidFill>
                <a:schemeClr val="bg1"/>
              </a:solidFill>
              <a:cs typeface="Calibri"/>
            </a:endParaRPr>
          </a:p>
        </p:txBody>
      </p:sp>
      <p:sp>
        <p:nvSpPr>
          <p:cNvPr id="7" name="직사각형 133">
            <a:extLst>
              <a:ext uri="{FF2B5EF4-FFF2-40B4-BE49-F238E27FC236}">
                <a16:creationId xmlns:a16="http://schemas.microsoft.com/office/drawing/2014/main" id="{D4380C37-CBF7-45D9-9B9F-727598B9D956}"/>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a:solidFill>
                  <a:schemeClr val="bg1"/>
                </a:solidFill>
                <a:latin typeface="Calibri"/>
                <a:cs typeface="Calibri"/>
              </a:rPr>
              <a:t>EDA</a:t>
            </a:r>
          </a:p>
        </p:txBody>
      </p:sp>
      <p:sp>
        <p:nvSpPr>
          <p:cNvPr id="8" name="TextBox 7">
            <a:extLst>
              <a:ext uri="{FF2B5EF4-FFF2-40B4-BE49-F238E27FC236}">
                <a16:creationId xmlns:a16="http://schemas.microsoft.com/office/drawing/2014/main" id="{6AC8A6F3-A16A-4503-A929-50F87F4D1F51}"/>
              </a:ext>
            </a:extLst>
          </p:cNvPr>
          <p:cNvSpPr txBox="1"/>
          <p:nvPr/>
        </p:nvSpPr>
        <p:spPr>
          <a:xfrm>
            <a:off x="794810" y="1444870"/>
            <a:ext cx="3564629" cy="584775"/>
          </a:xfrm>
          <a:prstGeom prst="rect">
            <a:avLst/>
          </a:prstGeom>
          <a:noFill/>
        </p:spPr>
        <p:txBody>
          <a:bodyPr wrap="square">
            <a:spAutoFit/>
          </a:bodyPr>
          <a:lstStyle/>
          <a:p>
            <a:r>
              <a:rPr lang="en-US" sz="1600" b="1" dirty="0"/>
              <a:t>Number of major vessels (0-3) colored by </a:t>
            </a:r>
            <a:r>
              <a:rPr lang="en-US" sz="1600" b="1" dirty="0" err="1"/>
              <a:t>flourosopy</a:t>
            </a:r>
            <a:endParaRPr lang="en-US" sz="1600" b="1" dirty="0"/>
          </a:p>
        </p:txBody>
      </p:sp>
      <p:sp>
        <p:nvSpPr>
          <p:cNvPr id="10" name="TextBox 9">
            <a:extLst>
              <a:ext uri="{FF2B5EF4-FFF2-40B4-BE49-F238E27FC236}">
                <a16:creationId xmlns:a16="http://schemas.microsoft.com/office/drawing/2014/main" id="{32047A8F-F67D-4BA6-8BFD-4A9C597339D1}"/>
              </a:ext>
            </a:extLst>
          </p:cNvPr>
          <p:cNvSpPr txBox="1"/>
          <p:nvPr/>
        </p:nvSpPr>
        <p:spPr>
          <a:xfrm>
            <a:off x="5372100" y="1356698"/>
            <a:ext cx="3271310" cy="1077218"/>
          </a:xfrm>
          <a:prstGeom prst="rect">
            <a:avLst/>
          </a:prstGeom>
          <a:noFill/>
        </p:spPr>
        <p:txBody>
          <a:bodyPr wrap="square">
            <a:spAutoFit/>
          </a:bodyPr>
          <a:lstStyle/>
          <a:p>
            <a:r>
              <a:rPr lang="en-US" sz="1600" b="1" dirty="0"/>
              <a:t>The Types of thalassemia</a:t>
            </a:r>
          </a:p>
          <a:p>
            <a:r>
              <a:rPr lang="en-US" sz="1600" b="1" dirty="0"/>
              <a:t>1 = normal</a:t>
            </a:r>
          </a:p>
          <a:p>
            <a:r>
              <a:rPr lang="en-US" sz="1600" b="1" dirty="0"/>
              <a:t>2 = fixed defect</a:t>
            </a:r>
          </a:p>
          <a:p>
            <a:r>
              <a:rPr lang="en-US" sz="1600" b="1" dirty="0"/>
              <a:t>3 = reversable defect</a:t>
            </a:r>
          </a:p>
        </p:txBody>
      </p:sp>
      <p:sp>
        <p:nvSpPr>
          <p:cNvPr id="12" name="TextBox 11">
            <a:extLst>
              <a:ext uri="{FF2B5EF4-FFF2-40B4-BE49-F238E27FC236}">
                <a16:creationId xmlns:a16="http://schemas.microsoft.com/office/drawing/2014/main" id="{BF399BAB-C4E6-4531-AFF0-28E0390649A7}"/>
              </a:ext>
            </a:extLst>
          </p:cNvPr>
          <p:cNvSpPr txBox="1"/>
          <p:nvPr/>
        </p:nvSpPr>
        <p:spPr>
          <a:xfrm>
            <a:off x="615738" y="5501302"/>
            <a:ext cx="9117541" cy="646331"/>
          </a:xfrm>
          <a:prstGeom prst="rect">
            <a:avLst/>
          </a:prstGeom>
          <a:noFill/>
        </p:spPr>
        <p:txBody>
          <a:bodyPr wrap="square">
            <a:spAutoFit/>
          </a:bodyPr>
          <a:lstStyle/>
          <a:p>
            <a:pPr marL="285750" indent="-285750">
              <a:buFont typeface="Wingdings" panose="05000000000000000000" pitchFamily="2" charset="2"/>
              <a:buChar char="q"/>
            </a:pPr>
            <a:r>
              <a:rPr lang="en-US" dirty="0"/>
              <a:t>Thalassemia is any of a group of hereditary hemolytic diseases caused by faulty hemoglobin synthesis, widespread in Mediterranean, African, and Asian countries.</a:t>
            </a:r>
          </a:p>
        </p:txBody>
      </p:sp>
    </p:spTree>
    <p:extLst>
      <p:ext uri="{BB962C8B-B14F-4D97-AF65-F5344CB8AC3E}">
        <p14:creationId xmlns:p14="http://schemas.microsoft.com/office/powerpoint/2010/main" val="72708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5D1A4C-463A-4289-AF36-B07C1FDBDC69}"/>
              </a:ext>
            </a:extLst>
          </p:cNvPr>
          <p:cNvSpPr txBox="1"/>
          <p:nvPr/>
        </p:nvSpPr>
        <p:spPr>
          <a:xfrm>
            <a:off x="171880" y="687689"/>
            <a:ext cx="53487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Continues Features and Target </a:t>
            </a:r>
            <a:endParaRPr lang="en-US" b="1">
              <a:solidFill>
                <a:schemeClr val="bg1"/>
              </a:solidFill>
              <a:cs typeface="Calibri"/>
            </a:endParaRPr>
          </a:p>
        </p:txBody>
      </p:sp>
      <p:grpSp>
        <p:nvGrpSpPr>
          <p:cNvPr id="6" name="Group 5">
            <a:extLst>
              <a:ext uri="{FF2B5EF4-FFF2-40B4-BE49-F238E27FC236}">
                <a16:creationId xmlns:a16="http://schemas.microsoft.com/office/drawing/2014/main" id="{4281D9A1-C6E3-4B31-A5E1-1493F594294C}"/>
              </a:ext>
            </a:extLst>
          </p:cNvPr>
          <p:cNvGrpSpPr/>
          <p:nvPr/>
        </p:nvGrpSpPr>
        <p:grpSpPr>
          <a:xfrm>
            <a:off x="228390" y="-272106"/>
            <a:ext cx="5519420" cy="957904"/>
            <a:chOff x="558799" y="587506"/>
            <a:chExt cx="5519420" cy="957904"/>
          </a:xfrm>
        </p:grpSpPr>
        <p:sp>
          <p:nvSpPr>
            <p:cNvPr id="7" name="직사각형 133">
              <a:extLst>
                <a:ext uri="{FF2B5EF4-FFF2-40B4-BE49-F238E27FC236}">
                  <a16:creationId xmlns:a16="http://schemas.microsoft.com/office/drawing/2014/main" id="{248D2F10-BDF7-4C87-A9AD-17A8DAAB09E5}"/>
                </a:ext>
              </a:extLst>
            </p:cNvPr>
            <p:cNvSpPr/>
            <p:nvPr/>
          </p:nvSpPr>
          <p:spPr>
            <a:xfrm>
              <a:off x="558799" y="991412"/>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8" name="Rectangle 7">
              <a:extLst>
                <a:ext uri="{FF2B5EF4-FFF2-40B4-BE49-F238E27FC236}">
                  <a16:creationId xmlns:a16="http://schemas.microsoft.com/office/drawing/2014/main" id="{E6E1CBF6-F35C-4382-8618-9A97278B5CBC}"/>
                </a:ext>
              </a:extLst>
            </p:cNvPr>
            <p:cNvSpPr/>
            <p:nvPr/>
          </p:nvSpPr>
          <p:spPr>
            <a:xfrm>
              <a:off x="558800" y="587506"/>
              <a:ext cx="65" cy="246221"/>
            </a:xfrm>
            <a:prstGeom prst="rect">
              <a:avLst/>
            </a:prstGeom>
          </p:spPr>
          <p:txBody>
            <a:bodyPr wrap="none" lIns="0" tIns="0" rIns="0" bIns="0">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ko-KR" altLang="en-US" sz="1600"/>
            </a:p>
          </p:txBody>
        </p:sp>
      </p:grpSp>
      <p:pic>
        <p:nvPicPr>
          <p:cNvPr id="13" name="Picture 12">
            <a:extLst>
              <a:ext uri="{FF2B5EF4-FFF2-40B4-BE49-F238E27FC236}">
                <a16:creationId xmlns:a16="http://schemas.microsoft.com/office/drawing/2014/main" id="{7FA5DAE5-10E8-4A6D-8742-5EF0676C1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50954"/>
            <a:ext cx="9902825" cy="5019357"/>
          </a:xfrm>
          <a:prstGeom prst="rect">
            <a:avLst/>
          </a:prstGeom>
        </p:spPr>
      </p:pic>
    </p:spTree>
    <p:extLst>
      <p:ext uri="{BB962C8B-B14F-4D97-AF65-F5344CB8AC3E}">
        <p14:creationId xmlns:p14="http://schemas.microsoft.com/office/powerpoint/2010/main" val="265071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1CEE117C-FFEE-45DC-9396-4CFD2AB5F020}"/>
              </a:ext>
            </a:extLst>
          </p:cNvPr>
          <p:cNvSpPr/>
          <p:nvPr/>
        </p:nvSpPr>
        <p:spPr>
          <a:xfrm>
            <a:off x="945930" y="2438564"/>
            <a:ext cx="718645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4400" b="1">
                <a:solidFill>
                  <a:schemeClr val="bg1"/>
                </a:solidFill>
                <a:latin typeface="-apple-system"/>
              </a:rPr>
              <a:t>Heart Disease Prediction</a:t>
            </a:r>
            <a:endParaRPr lang="en-US" sz="4400" b="1">
              <a:solidFill>
                <a:schemeClr val="bg1"/>
              </a:solidFill>
              <a:latin typeface="-apple-system"/>
              <a:ea typeface="Samsung Sharp Sans" pitchFamily="2" charset="0"/>
              <a:cs typeface="Samsung Sharp Sans" pitchFamily="2" charset="0"/>
            </a:endParaRPr>
          </a:p>
        </p:txBody>
      </p:sp>
      <p:sp>
        <p:nvSpPr>
          <p:cNvPr id="7" name="직사각형 133">
            <a:extLst>
              <a:ext uri="{FF2B5EF4-FFF2-40B4-BE49-F238E27FC236}">
                <a16:creationId xmlns:a16="http://schemas.microsoft.com/office/drawing/2014/main" id="{7888DC2F-E291-48D3-8D62-BC7CE5810164}"/>
              </a:ext>
            </a:extLst>
          </p:cNvPr>
          <p:cNvSpPr/>
          <p:nvPr/>
        </p:nvSpPr>
        <p:spPr>
          <a:xfrm>
            <a:off x="945929" y="4425668"/>
            <a:ext cx="1571183"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100" dirty="0">
                <a:solidFill>
                  <a:srgbClr val="00B3E3"/>
                </a:solidFill>
                <a:latin typeface="Samsung Sharp Sans" pitchFamily="2" charset="0"/>
                <a:ea typeface="Samsung Sharp Sans" pitchFamily="2" charset="0"/>
                <a:cs typeface="Samsung Sharp Sans" pitchFamily="2" charset="0"/>
              </a:rPr>
              <a:t>AI Course</a:t>
            </a:r>
            <a:endParaRPr lang="ko-KR" altLang="en-US" sz="2100" dirty="0">
              <a:solidFill>
                <a:srgbClr val="00B3E3"/>
              </a:solidFill>
              <a:latin typeface="Samsung Sharp Sans" pitchFamily="2" charset="0"/>
              <a:ea typeface="Samsung Sharp Sans" pitchFamily="2" charset="0"/>
              <a:cs typeface="Samsung Sharp Sans" pitchFamily="2" charset="0"/>
            </a:endParaRPr>
          </a:p>
        </p:txBody>
      </p:sp>
      <p:cxnSp>
        <p:nvCxnSpPr>
          <p:cNvPr id="8" name="직선 연결선 7">
            <a:extLst>
              <a:ext uri="{FF2B5EF4-FFF2-40B4-BE49-F238E27FC236}">
                <a16:creationId xmlns:a16="http://schemas.microsoft.com/office/drawing/2014/main" id="{109B72CF-896A-4617-90AF-EC3A46EF76B4}"/>
              </a:ext>
            </a:extLst>
          </p:cNvPr>
          <p:cNvCxnSpPr>
            <a:cxnSpLocks/>
          </p:cNvCxnSpPr>
          <p:nvPr/>
        </p:nvCxnSpPr>
        <p:spPr>
          <a:xfrm flipH="1">
            <a:off x="645881" y="1871078"/>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86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10;&#10;Description automatically generated">
            <a:extLst>
              <a:ext uri="{FF2B5EF4-FFF2-40B4-BE49-F238E27FC236}">
                <a16:creationId xmlns:a16="http://schemas.microsoft.com/office/drawing/2014/main" id="{B9EE37BD-8140-457E-996C-077FE76237BD}"/>
              </a:ext>
            </a:extLst>
          </p:cNvPr>
          <p:cNvPicPr>
            <a:picLocks noChangeAspect="1"/>
          </p:cNvPicPr>
          <p:nvPr/>
        </p:nvPicPr>
        <p:blipFill>
          <a:blip r:embed="rId2"/>
          <a:stretch>
            <a:fillRect/>
          </a:stretch>
        </p:blipFill>
        <p:spPr>
          <a:xfrm>
            <a:off x="600844" y="2140922"/>
            <a:ext cx="7971348" cy="2856924"/>
          </a:xfrm>
          <a:prstGeom prst="rect">
            <a:avLst/>
          </a:prstGeom>
        </p:spPr>
      </p:pic>
      <p:sp>
        <p:nvSpPr>
          <p:cNvPr id="5" name="TextBox 4">
            <a:extLst>
              <a:ext uri="{FF2B5EF4-FFF2-40B4-BE49-F238E27FC236}">
                <a16:creationId xmlns:a16="http://schemas.microsoft.com/office/drawing/2014/main" id="{935D1A4C-463A-4289-AF36-B07C1FDBDC69}"/>
              </a:ext>
            </a:extLst>
          </p:cNvPr>
          <p:cNvSpPr txBox="1"/>
          <p:nvPr/>
        </p:nvSpPr>
        <p:spPr>
          <a:xfrm>
            <a:off x="171880" y="687689"/>
            <a:ext cx="53487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Continues Features and Target </a:t>
            </a:r>
            <a:endParaRPr lang="en-US" b="1">
              <a:solidFill>
                <a:schemeClr val="bg1"/>
              </a:solidFill>
              <a:cs typeface="Calibri"/>
            </a:endParaRPr>
          </a:p>
        </p:txBody>
      </p:sp>
      <p:grpSp>
        <p:nvGrpSpPr>
          <p:cNvPr id="6" name="Group 5">
            <a:extLst>
              <a:ext uri="{FF2B5EF4-FFF2-40B4-BE49-F238E27FC236}">
                <a16:creationId xmlns:a16="http://schemas.microsoft.com/office/drawing/2014/main" id="{4281D9A1-C6E3-4B31-A5E1-1493F594294C}"/>
              </a:ext>
            </a:extLst>
          </p:cNvPr>
          <p:cNvGrpSpPr/>
          <p:nvPr/>
        </p:nvGrpSpPr>
        <p:grpSpPr>
          <a:xfrm>
            <a:off x="228390" y="-272106"/>
            <a:ext cx="5519420" cy="957904"/>
            <a:chOff x="558799" y="587506"/>
            <a:chExt cx="5519420" cy="957904"/>
          </a:xfrm>
        </p:grpSpPr>
        <p:sp>
          <p:nvSpPr>
            <p:cNvPr id="7" name="직사각형 133">
              <a:extLst>
                <a:ext uri="{FF2B5EF4-FFF2-40B4-BE49-F238E27FC236}">
                  <a16:creationId xmlns:a16="http://schemas.microsoft.com/office/drawing/2014/main" id="{248D2F10-BDF7-4C87-A9AD-17A8DAAB09E5}"/>
                </a:ext>
              </a:extLst>
            </p:cNvPr>
            <p:cNvSpPr/>
            <p:nvPr/>
          </p:nvSpPr>
          <p:spPr>
            <a:xfrm>
              <a:off x="558799" y="991412"/>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kern="1200">
                  <a:solidFill>
                    <a:schemeClr val="bg1"/>
                  </a:solidFill>
                  <a:effectLst/>
                  <a:latin typeface="Calibri"/>
                  <a:cs typeface="Calibri"/>
                </a:rPr>
                <a:t>EDA</a:t>
              </a:r>
              <a:endParaRPr lang="en-US" sz="3600" u="sng">
                <a:solidFill>
                  <a:schemeClr val="bg1"/>
                </a:solidFill>
                <a:effectLst/>
                <a:latin typeface="Calibri"/>
                <a:cs typeface="Calibri"/>
              </a:endParaRPr>
            </a:p>
          </p:txBody>
        </p:sp>
        <p:sp>
          <p:nvSpPr>
            <p:cNvPr id="8" name="Rectangle 7">
              <a:extLst>
                <a:ext uri="{FF2B5EF4-FFF2-40B4-BE49-F238E27FC236}">
                  <a16:creationId xmlns:a16="http://schemas.microsoft.com/office/drawing/2014/main" id="{E6E1CBF6-F35C-4382-8618-9A97278B5CBC}"/>
                </a:ext>
              </a:extLst>
            </p:cNvPr>
            <p:cNvSpPr/>
            <p:nvPr/>
          </p:nvSpPr>
          <p:spPr>
            <a:xfrm>
              <a:off x="558800" y="587506"/>
              <a:ext cx="65" cy="246221"/>
            </a:xfrm>
            <a:prstGeom prst="rect">
              <a:avLst/>
            </a:prstGeom>
          </p:spPr>
          <p:txBody>
            <a:bodyPr wrap="none" lIns="0" tIns="0" rIns="0" bIns="0">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ko-KR" altLang="en-US" sz="1600"/>
            </a:p>
          </p:txBody>
        </p:sp>
      </p:grpSp>
      <p:sp>
        <p:nvSpPr>
          <p:cNvPr id="9" name="TextBox 8">
            <a:extLst>
              <a:ext uri="{FF2B5EF4-FFF2-40B4-BE49-F238E27FC236}">
                <a16:creationId xmlns:a16="http://schemas.microsoft.com/office/drawing/2014/main" id="{13FB79F7-8866-4062-82E3-1E805875A96D}"/>
              </a:ext>
            </a:extLst>
          </p:cNvPr>
          <p:cNvSpPr txBox="1"/>
          <p:nvPr/>
        </p:nvSpPr>
        <p:spPr>
          <a:xfrm>
            <a:off x="865004" y="1490823"/>
            <a:ext cx="4953000" cy="369332"/>
          </a:xfrm>
          <a:prstGeom prst="rect">
            <a:avLst/>
          </a:prstGeom>
          <a:noFill/>
        </p:spPr>
        <p:txBody>
          <a:bodyPr wrap="square">
            <a:spAutoFit/>
          </a:bodyPr>
          <a:lstStyle/>
          <a:p>
            <a:r>
              <a:rPr lang="en-US" b="1" dirty="0"/>
              <a:t>Maximum heart rate achieved</a:t>
            </a:r>
          </a:p>
        </p:txBody>
      </p:sp>
      <p:sp>
        <p:nvSpPr>
          <p:cNvPr id="10" name="TextBox 9">
            <a:extLst>
              <a:ext uri="{FF2B5EF4-FFF2-40B4-BE49-F238E27FC236}">
                <a16:creationId xmlns:a16="http://schemas.microsoft.com/office/drawing/2014/main" id="{E9178C76-A454-4790-8A2E-AC8B0FDED7D9}"/>
              </a:ext>
            </a:extLst>
          </p:cNvPr>
          <p:cNvSpPr txBox="1"/>
          <p:nvPr/>
        </p:nvSpPr>
        <p:spPr>
          <a:xfrm>
            <a:off x="5424497" y="1368566"/>
            <a:ext cx="3147695" cy="646331"/>
          </a:xfrm>
          <a:prstGeom prst="rect">
            <a:avLst/>
          </a:prstGeom>
          <a:noFill/>
        </p:spPr>
        <p:txBody>
          <a:bodyPr wrap="square">
            <a:spAutoFit/>
          </a:bodyPr>
          <a:lstStyle/>
          <a:p>
            <a:r>
              <a:rPr lang="en-US" b="1" dirty="0"/>
              <a:t>ST depression induced by exercise relative to rest</a:t>
            </a:r>
          </a:p>
        </p:txBody>
      </p:sp>
      <p:sp>
        <p:nvSpPr>
          <p:cNvPr id="12" name="TextBox 11">
            <a:extLst>
              <a:ext uri="{FF2B5EF4-FFF2-40B4-BE49-F238E27FC236}">
                <a16:creationId xmlns:a16="http://schemas.microsoft.com/office/drawing/2014/main" id="{B04A29D6-76C1-4F8D-AEAC-49BD752CC808}"/>
              </a:ext>
            </a:extLst>
          </p:cNvPr>
          <p:cNvSpPr txBox="1"/>
          <p:nvPr/>
        </p:nvSpPr>
        <p:spPr>
          <a:xfrm>
            <a:off x="600844" y="4997846"/>
            <a:ext cx="9193396" cy="923330"/>
          </a:xfrm>
          <a:prstGeom prst="rect">
            <a:avLst/>
          </a:prstGeom>
          <a:noFill/>
        </p:spPr>
        <p:txBody>
          <a:bodyPr wrap="square">
            <a:spAutoFit/>
          </a:bodyPr>
          <a:lstStyle/>
          <a:p>
            <a:pPr marL="285750" indent="-285750">
              <a:buFont typeface="Wingdings" panose="05000000000000000000" pitchFamily="2" charset="2"/>
              <a:buChar char="q"/>
            </a:pPr>
            <a:r>
              <a:rPr lang="en-US" dirty="0"/>
              <a:t>ST Depression is the difference between value of ECG at rest and after exercise.</a:t>
            </a:r>
          </a:p>
          <a:p>
            <a:r>
              <a:rPr lang="en-US" dirty="0"/>
              <a:t>An electrocardiogram records the electrical signals in your heart. It's a common and painless test used to quickly detect heart problems and monitor your heart's health.</a:t>
            </a:r>
          </a:p>
        </p:txBody>
      </p:sp>
    </p:spTree>
    <p:extLst>
      <p:ext uri="{BB962C8B-B14F-4D97-AF65-F5344CB8AC3E}">
        <p14:creationId xmlns:p14="http://schemas.microsoft.com/office/powerpoint/2010/main" val="243947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line chart&#10;&#10;Description automatically generated">
            <a:extLst>
              <a:ext uri="{FF2B5EF4-FFF2-40B4-BE49-F238E27FC236}">
                <a16:creationId xmlns:a16="http://schemas.microsoft.com/office/drawing/2014/main" id="{138B9FBF-DD7C-4A4D-A6AE-FB2822C589AA}"/>
              </a:ext>
            </a:extLst>
          </p:cNvPr>
          <p:cNvPicPr>
            <a:picLocks noChangeAspect="1"/>
          </p:cNvPicPr>
          <p:nvPr/>
        </p:nvPicPr>
        <p:blipFill>
          <a:blip r:embed="rId2"/>
          <a:stretch>
            <a:fillRect/>
          </a:stretch>
        </p:blipFill>
        <p:spPr>
          <a:xfrm>
            <a:off x="228390" y="2679381"/>
            <a:ext cx="9201212" cy="3300575"/>
          </a:xfrm>
          <a:prstGeom prst="rect">
            <a:avLst/>
          </a:prstGeom>
        </p:spPr>
      </p:pic>
      <p:sp>
        <p:nvSpPr>
          <p:cNvPr id="6" name="직사각형 133">
            <a:extLst>
              <a:ext uri="{FF2B5EF4-FFF2-40B4-BE49-F238E27FC236}">
                <a16:creationId xmlns:a16="http://schemas.microsoft.com/office/drawing/2014/main" id="{8410DE9E-9318-473D-B921-3BD7508DA7E8}"/>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a:solidFill>
                  <a:schemeClr val="bg1"/>
                </a:solidFill>
                <a:latin typeface="Calibri"/>
                <a:cs typeface="Calibri"/>
              </a:rPr>
              <a:t>EDA</a:t>
            </a:r>
          </a:p>
        </p:txBody>
      </p:sp>
      <p:sp>
        <p:nvSpPr>
          <p:cNvPr id="10" name="TextBox 9">
            <a:extLst>
              <a:ext uri="{FF2B5EF4-FFF2-40B4-BE49-F238E27FC236}">
                <a16:creationId xmlns:a16="http://schemas.microsoft.com/office/drawing/2014/main" id="{1614FD54-DD25-4729-83DD-A59006FFFCC1}"/>
              </a:ext>
            </a:extLst>
          </p:cNvPr>
          <p:cNvSpPr txBox="1"/>
          <p:nvPr/>
        </p:nvSpPr>
        <p:spPr>
          <a:xfrm>
            <a:off x="171880" y="687689"/>
            <a:ext cx="53487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bg1"/>
                </a:solidFill>
                <a:ea typeface="+mn-lt"/>
                <a:cs typeface="+mn-lt"/>
              </a:rPr>
              <a:t>Relation between Continues Features and Target </a:t>
            </a:r>
            <a:endParaRPr lang="en-US" b="1" dirty="0">
              <a:solidFill>
                <a:schemeClr val="bg1"/>
              </a:solidFill>
              <a:cs typeface="Calibri"/>
            </a:endParaRPr>
          </a:p>
        </p:txBody>
      </p:sp>
      <p:sp>
        <p:nvSpPr>
          <p:cNvPr id="7" name="TextBox 6">
            <a:extLst>
              <a:ext uri="{FF2B5EF4-FFF2-40B4-BE49-F238E27FC236}">
                <a16:creationId xmlns:a16="http://schemas.microsoft.com/office/drawing/2014/main" id="{68A27DD0-8183-4BB4-A7A8-5787A8A36989}"/>
              </a:ext>
            </a:extLst>
          </p:cNvPr>
          <p:cNvSpPr txBox="1"/>
          <p:nvPr/>
        </p:nvSpPr>
        <p:spPr>
          <a:xfrm>
            <a:off x="663021" y="1333548"/>
            <a:ext cx="4366426" cy="923330"/>
          </a:xfrm>
          <a:prstGeom prst="rect">
            <a:avLst/>
          </a:prstGeom>
          <a:noFill/>
        </p:spPr>
        <p:txBody>
          <a:bodyPr wrap="square">
            <a:spAutoFit/>
          </a:bodyPr>
          <a:lstStyle/>
          <a:p>
            <a:r>
              <a:rPr lang="en-US" b="1" dirty="0"/>
              <a:t>        Resting blood pressure</a:t>
            </a:r>
          </a:p>
          <a:p>
            <a:endParaRPr lang="en-US" b="1" dirty="0"/>
          </a:p>
          <a:p>
            <a:r>
              <a:rPr lang="en-US" b="1" dirty="0"/>
              <a:t>( Normal pressure with no exercise )</a:t>
            </a:r>
          </a:p>
        </p:txBody>
      </p:sp>
      <p:sp>
        <p:nvSpPr>
          <p:cNvPr id="9" name="TextBox 8">
            <a:extLst>
              <a:ext uri="{FF2B5EF4-FFF2-40B4-BE49-F238E27FC236}">
                <a16:creationId xmlns:a16="http://schemas.microsoft.com/office/drawing/2014/main" id="{118AC515-8732-4D5F-B133-CAEA6A134411}"/>
              </a:ext>
            </a:extLst>
          </p:cNvPr>
          <p:cNvSpPr txBox="1"/>
          <p:nvPr/>
        </p:nvSpPr>
        <p:spPr>
          <a:xfrm>
            <a:off x="5747810" y="1233303"/>
            <a:ext cx="3954780" cy="1200329"/>
          </a:xfrm>
          <a:prstGeom prst="rect">
            <a:avLst/>
          </a:prstGeom>
          <a:noFill/>
        </p:spPr>
        <p:txBody>
          <a:bodyPr wrap="square">
            <a:spAutoFit/>
          </a:bodyPr>
          <a:lstStyle/>
          <a:p>
            <a:r>
              <a:rPr lang="en-US" b="1" dirty="0"/>
              <a:t>    Serum </a:t>
            </a:r>
            <a:r>
              <a:rPr lang="en-US" b="1" dirty="0" err="1"/>
              <a:t>cholestoral</a:t>
            </a:r>
            <a:r>
              <a:rPr lang="en-US" b="1" dirty="0"/>
              <a:t> in mg/dl</a:t>
            </a:r>
          </a:p>
          <a:p>
            <a:endParaRPr lang="en-US" b="1" dirty="0"/>
          </a:p>
          <a:p>
            <a:r>
              <a:rPr lang="en-US" b="1" dirty="0"/>
              <a:t>Cholesterol means the blockage for blood supply in the blood vessels</a:t>
            </a:r>
          </a:p>
        </p:txBody>
      </p:sp>
    </p:spTree>
    <p:extLst>
      <p:ext uri="{BB962C8B-B14F-4D97-AF65-F5344CB8AC3E}">
        <p14:creationId xmlns:p14="http://schemas.microsoft.com/office/powerpoint/2010/main" val="135778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800" dirty="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rtlCol="0">
            <a:spAutoFit/>
          </a:bodyPr>
          <a:lstStyle/>
          <a:p>
            <a:r>
              <a:rPr lang="en-US" dirty="0"/>
              <a:t>2</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4" name="Picture 8" descr="Chart&#10;&#10;Description automatically generated">
            <a:extLst>
              <a:ext uri="{FF2B5EF4-FFF2-40B4-BE49-F238E27FC236}">
                <a16:creationId xmlns:a16="http://schemas.microsoft.com/office/drawing/2014/main" id="{96E2E6E4-2723-4117-B093-F2CA149E1410}"/>
              </a:ext>
            </a:extLst>
          </p:cNvPr>
          <p:cNvPicPr>
            <a:picLocks noChangeAspect="1"/>
          </p:cNvPicPr>
          <p:nvPr/>
        </p:nvPicPr>
        <p:blipFill>
          <a:blip r:embed="rId4"/>
          <a:stretch>
            <a:fillRect/>
          </a:stretch>
        </p:blipFill>
        <p:spPr>
          <a:xfrm>
            <a:off x="7106675" y="3645038"/>
            <a:ext cx="2380943" cy="2520655"/>
          </a:xfrm>
          <a:prstGeom prst="rect">
            <a:avLst/>
          </a:prstGeom>
        </p:spPr>
      </p:pic>
      <p:pic>
        <p:nvPicPr>
          <p:cNvPr id="9" name="Picture 9" descr="Chart, radar chart&#10;&#10;Description automatically generated">
            <a:extLst>
              <a:ext uri="{FF2B5EF4-FFF2-40B4-BE49-F238E27FC236}">
                <a16:creationId xmlns:a16="http://schemas.microsoft.com/office/drawing/2014/main" id="{C6708A81-DF84-4D46-9859-62152CBB570C}"/>
              </a:ext>
            </a:extLst>
          </p:cNvPr>
          <p:cNvPicPr>
            <a:picLocks noChangeAspect="1"/>
          </p:cNvPicPr>
          <p:nvPr/>
        </p:nvPicPr>
        <p:blipFill>
          <a:blip r:embed="rId5"/>
          <a:stretch>
            <a:fillRect/>
          </a:stretch>
        </p:blipFill>
        <p:spPr>
          <a:xfrm>
            <a:off x="3890447" y="3610453"/>
            <a:ext cx="2731467" cy="2560644"/>
          </a:xfrm>
          <a:prstGeom prst="rect">
            <a:avLst/>
          </a:prstGeom>
        </p:spPr>
      </p:pic>
      <p:pic>
        <p:nvPicPr>
          <p:cNvPr id="10" name="Picture 10" descr="Chart&#10;&#10;Description automatically generated">
            <a:extLst>
              <a:ext uri="{FF2B5EF4-FFF2-40B4-BE49-F238E27FC236}">
                <a16:creationId xmlns:a16="http://schemas.microsoft.com/office/drawing/2014/main" id="{5756E513-C8F6-4AFF-9685-8E71705AB421}"/>
              </a:ext>
            </a:extLst>
          </p:cNvPr>
          <p:cNvPicPr>
            <a:picLocks noChangeAspect="1"/>
          </p:cNvPicPr>
          <p:nvPr/>
        </p:nvPicPr>
        <p:blipFill>
          <a:blip r:embed="rId6"/>
          <a:stretch>
            <a:fillRect/>
          </a:stretch>
        </p:blipFill>
        <p:spPr>
          <a:xfrm>
            <a:off x="5868162" y="1288001"/>
            <a:ext cx="2485845" cy="2457390"/>
          </a:xfrm>
          <a:prstGeom prst="rect">
            <a:avLst/>
          </a:prstGeom>
        </p:spPr>
      </p:pic>
      <p:pic>
        <p:nvPicPr>
          <p:cNvPr id="11" name="Picture 11" descr="Chart, radar chart&#10;&#10;Description automatically generated">
            <a:extLst>
              <a:ext uri="{FF2B5EF4-FFF2-40B4-BE49-F238E27FC236}">
                <a16:creationId xmlns:a16="http://schemas.microsoft.com/office/drawing/2014/main" id="{736CA874-7C28-4DD0-957C-7F07DD052EA3}"/>
              </a:ext>
            </a:extLst>
          </p:cNvPr>
          <p:cNvPicPr>
            <a:picLocks noChangeAspect="1"/>
          </p:cNvPicPr>
          <p:nvPr/>
        </p:nvPicPr>
        <p:blipFill>
          <a:blip r:embed="rId7"/>
          <a:stretch>
            <a:fillRect/>
          </a:stretch>
        </p:blipFill>
        <p:spPr>
          <a:xfrm>
            <a:off x="2166321" y="1248582"/>
            <a:ext cx="2483612" cy="2508548"/>
          </a:xfrm>
          <a:prstGeom prst="rect">
            <a:avLst/>
          </a:prstGeom>
        </p:spPr>
      </p:pic>
      <p:pic>
        <p:nvPicPr>
          <p:cNvPr id="12" name="Picture 12" descr="Chart&#10;&#10;Description automatically generated">
            <a:extLst>
              <a:ext uri="{FF2B5EF4-FFF2-40B4-BE49-F238E27FC236}">
                <a16:creationId xmlns:a16="http://schemas.microsoft.com/office/drawing/2014/main" id="{0B1A7A53-757F-4E25-9CCE-208DB455A1CA}"/>
              </a:ext>
            </a:extLst>
          </p:cNvPr>
          <p:cNvPicPr>
            <a:picLocks noChangeAspect="1"/>
          </p:cNvPicPr>
          <p:nvPr/>
        </p:nvPicPr>
        <p:blipFill>
          <a:blip r:embed="rId8"/>
          <a:stretch>
            <a:fillRect/>
          </a:stretch>
        </p:blipFill>
        <p:spPr>
          <a:xfrm>
            <a:off x="485350" y="3645037"/>
            <a:ext cx="2491425" cy="2522479"/>
          </a:xfrm>
          <a:prstGeom prst="rect">
            <a:avLst/>
          </a:prstGeom>
        </p:spPr>
      </p:pic>
      <p:sp>
        <p:nvSpPr>
          <p:cNvPr id="2" name="직사각형 133">
            <a:extLst>
              <a:ext uri="{FF2B5EF4-FFF2-40B4-BE49-F238E27FC236}">
                <a16:creationId xmlns:a16="http://schemas.microsoft.com/office/drawing/2014/main" id="{1B73A5C5-640E-4C56-A50B-6278236AA1C5}"/>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a:solidFill>
                  <a:schemeClr val="bg1"/>
                </a:solidFill>
                <a:latin typeface="Calibri"/>
                <a:cs typeface="Calibri"/>
              </a:rPr>
              <a:t>EDA</a:t>
            </a:r>
          </a:p>
        </p:txBody>
      </p:sp>
      <p:sp>
        <p:nvSpPr>
          <p:cNvPr id="15" name="TextBox 14">
            <a:extLst>
              <a:ext uri="{FF2B5EF4-FFF2-40B4-BE49-F238E27FC236}">
                <a16:creationId xmlns:a16="http://schemas.microsoft.com/office/drawing/2014/main" id="{F39EC316-13E5-4C74-8968-E789B21C458D}"/>
              </a:ext>
            </a:extLst>
          </p:cNvPr>
          <p:cNvSpPr txBox="1"/>
          <p:nvPr/>
        </p:nvSpPr>
        <p:spPr>
          <a:xfrm>
            <a:off x="171880" y="687689"/>
            <a:ext cx="53487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ea typeface="+mn-lt"/>
                <a:cs typeface="+mn-lt"/>
              </a:rPr>
              <a:t>Relation between Continues Features and Target </a:t>
            </a:r>
            <a:endParaRPr lang="en-US" b="1">
              <a:solidFill>
                <a:schemeClr val="bg1"/>
              </a:solidFill>
              <a:cs typeface="Calibri"/>
            </a:endParaRPr>
          </a:p>
        </p:txBody>
      </p:sp>
    </p:spTree>
    <p:extLst>
      <p:ext uri="{BB962C8B-B14F-4D97-AF65-F5344CB8AC3E}">
        <p14:creationId xmlns:p14="http://schemas.microsoft.com/office/powerpoint/2010/main" val="1185400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64C5C39-EAB2-4B08-8EB5-7A47EC841510}"/>
              </a:ext>
            </a:extLst>
          </p:cNvPr>
          <p:cNvPicPr>
            <a:picLocks noChangeAspect="1"/>
          </p:cNvPicPr>
          <p:nvPr/>
        </p:nvPicPr>
        <p:blipFill>
          <a:blip r:embed="rId2"/>
          <a:stretch>
            <a:fillRect/>
          </a:stretch>
        </p:blipFill>
        <p:spPr>
          <a:xfrm>
            <a:off x="1082129" y="1181121"/>
            <a:ext cx="7036763" cy="4986965"/>
          </a:xfrm>
          <a:prstGeom prst="rect">
            <a:avLst/>
          </a:prstGeom>
        </p:spPr>
      </p:pic>
      <p:sp>
        <p:nvSpPr>
          <p:cNvPr id="4" name="직사각형 133">
            <a:extLst>
              <a:ext uri="{FF2B5EF4-FFF2-40B4-BE49-F238E27FC236}">
                <a16:creationId xmlns:a16="http://schemas.microsoft.com/office/drawing/2014/main" id="{7B097246-635C-4D14-A7FE-19E24765DAFD}"/>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a:solidFill>
                  <a:schemeClr val="bg1"/>
                </a:solidFill>
                <a:latin typeface="Calibri"/>
                <a:cs typeface="Calibri"/>
              </a:rPr>
              <a:t>EDA</a:t>
            </a:r>
          </a:p>
        </p:txBody>
      </p:sp>
      <p:sp>
        <p:nvSpPr>
          <p:cNvPr id="5" name="TextBox 4">
            <a:extLst>
              <a:ext uri="{FF2B5EF4-FFF2-40B4-BE49-F238E27FC236}">
                <a16:creationId xmlns:a16="http://schemas.microsoft.com/office/drawing/2014/main" id="{971BA940-5DF4-4B3A-81F8-C252AF7916B1}"/>
              </a:ext>
            </a:extLst>
          </p:cNvPr>
          <p:cNvSpPr txBox="1"/>
          <p:nvPr/>
        </p:nvSpPr>
        <p:spPr>
          <a:xfrm>
            <a:off x="105799" y="753813"/>
            <a:ext cx="52543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Correlation Between all Features</a:t>
            </a:r>
            <a:endParaRPr lang="en-US" sz="2000" b="1">
              <a:solidFill>
                <a:schemeClr val="bg1"/>
              </a:solidFill>
              <a:cs typeface="Calibri"/>
            </a:endParaRPr>
          </a:p>
        </p:txBody>
      </p:sp>
    </p:spTree>
    <p:extLst>
      <p:ext uri="{BB962C8B-B14F-4D97-AF65-F5344CB8AC3E}">
        <p14:creationId xmlns:p14="http://schemas.microsoft.com/office/powerpoint/2010/main" val="427490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D020695B-2CA9-47CD-958A-C56C439AD9C8}"/>
              </a:ext>
            </a:extLst>
          </p:cNvPr>
          <p:cNvPicPr>
            <a:picLocks noChangeAspect="1"/>
          </p:cNvPicPr>
          <p:nvPr/>
        </p:nvPicPr>
        <p:blipFill>
          <a:blip r:embed="rId2"/>
          <a:stretch>
            <a:fillRect/>
          </a:stretch>
        </p:blipFill>
        <p:spPr>
          <a:xfrm>
            <a:off x="228390" y="2264383"/>
            <a:ext cx="5818971" cy="2654815"/>
          </a:xfrm>
          <a:prstGeom prst="rect">
            <a:avLst/>
          </a:prstGeom>
        </p:spPr>
      </p:pic>
      <p:pic>
        <p:nvPicPr>
          <p:cNvPr id="3" name="Picture 3">
            <a:extLst>
              <a:ext uri="{FF2B5EF4-FFF2-40B4-BE49-F238E27FC236}">
                <a16:creationId xmlns:a16="http://schemas.microsoft.com/office/drawing/2014/main" id="{42FD3513-D430-4725-9BD0-0AF373181519}"/>
              </a:ext>
            </a:extLst>
          </p:cNvPr>
          <p:cNvPicPr>
            <a:picLocks noChangeAspect="1"/>
          </p:cNvPicPr>
          <p:nvPr/>
        </p:nvPicPr>
        <p:blipFill>
          <a:blip r:embed="rId3"/>
          <a:stretch>
            <a:fillRect/>
          </a:stretch>
        </p:blipFill>
        <p:spPr>
          <a:xfrm>
            <a:off x="6047361" y="1799812"/>
            <a:ext cx="3912040" cy="3976293"/>
          </a:xfrm>
          <a:prstGeom prst="rect">
            <a:avLst/>
          </a:prstGeom>
        </p:spPr>
      </p:pic>
      <p:sp>
        <p:nvSpPr>
          <p:cNvPr id="5" name="직사각형 133">
            <a:extLst>
              <a:ext uri="{FF2B5EF4-FFF2-40B4-BE49-F238E27FC236}">
                <a16:creationId xmlns:a16="http://schemas.microsoft.com/office/drawing/2014/main" id="{267174A0-A6AE-401E-8787-325921185478}"/>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a:solidFill>
                  <a:schemeClr val="bg1"/>
                </a:solidFill>
                <a:latin typeface="Calibri"/>
                <a:cs typeface="Calibri"/>
              </a:rPr>
              <a:t>EDA</a:t>
            </a:r>
          </a:p>
        </p:txBody>
      </p:sp>
      <p:sp>
        <p:nvSpPr>
          <p:cNvPr id="6" name="TextBox 5">
            <a:extLst>
              <a:ext uri="{FF2B5EF4-FFF2-40B4-BE49-F238E27FC236}">
                <a16:creationId xmlns:a16="http://schemas.microsoft.com/office/drawing/2014/main" id="{40AEB2EA-FA74-4F15-8510-815D34E77A34}"/>
              </a:ext>
            </a:extLst>
          </p:cNvPr>
          <p:cNvSpPr txBox="1"/>
          <p:nvPr/>
        </p:nvSpPr>
        <p:spPr>
          <a:xfrm>
            <a:off x="181321" y="68768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solidFill>
              </a:rPr>
              <a:t>Feature Importance</a:t>
            </a:r>
            <a:endParaRPr lang="en-US" sz="2000" b="1">
              <a:solidFill>
                <a:schemeClr val="bg1"/>
              </a:solidFill>
              <a:cs typeface="Calibri"/>
            </a:endParaRPr>
          </a:p>
        </p:txBody>
      </p:sp>
    </p:spTree>
    <p:extLst>
      <p:ext uri="{BB962C8B-B14F-4D97-AF65-F5344CB8AC3E}">
        <p14:creationId xmlns:p14="http://schemas.microsoft.com/office/powerpoint/2010/main" val="3304291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133">
            <a:extLst>
              <a:ext uri="{FF2B5EF4-FFF2-40B4-BE49-F238E27FC236}">
                <a16:creationId xmlns:a16="http://schemas.microsoft.com/office/drawing/2014/main" id="{267174A0-A6AE-401E-8787-325921185478}"/>
              </a:ext>
            </a:extLst>
          </p:cNvPr>
          <p:cNvSpPr/>
          <p:nvPr/>
        </p:nvSpPr>
        <p:spPr>
          <a:xfrm>
            <a:off x="228390" y="131800"/>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algn="l" rtl="0" eaLnBrk="1" latinLnBrk="0" hangingPunct="1">
              <a:spcBef>
                <a:spcPts val="0"/>
              </a:spcBef>
              <a:spcAft>
                <a:spcPts val="0"/>
              </a:spcAft>
            </a:pPr>
            <a:r>
              <a:rPr lang="en-US" sz="3600" b="1" u="sng" dirty="0">
                <a:solidFill>
                  <a:schemeClr val="bg1"/>
                </a:solidFill>
                <a:latin typeface="Calibri"/>
                <a:cs typeface="Calibri"/>
              </a:rPr>
              <a:t>Insights</a:t>
            </a:r>
            <a:r>
              <a:rPr lang="en-US" sz="3600" b="1" u="sng" dirty="0">
                <a:solidFill>
                  <a:schemeClr val="bg1"/>
                </a:solidFill>
                <a:ea typeface="+mn-lt"/>
                <a:cs typeface="+mn-lt"/>
              </a:rPr>
              <a:t> Conclusion</a:t>
            </a:r>
            <a:endParaRPr lang="en-US" sz="3600" b="1" u="sng" dirty="0">
              <a:solidFill>
                <a:schemeClr val="bg1"/>
              </a:solidFill>
              <a:latin typeface="Calibri"/>
              <a:cs typeface="Calibri"/>
            </a:endParaRPr>
          </a:p>
        </p:txBody>
      </p:sp>
      <p:sp>
        <p:nvSpPr>
          <p:cNvPr id="9" name="TextBox 8">
            <a:extLst>
              <a:ext uri="{FF2B5EF4-FFF2-40B4-BE49-F238E27FC236}">
                <a16:creationId xmlns:a16="http://schemas.microsoft.com/office/drawing/2014/main" id="{C86D5BD5-B56E-45C6-BCE6-08555C36686B}"/>
              </a:ext>
            </a:extLst>
          </p:cNvPr>
          <p:cNvSpPr txBox="1"/>
          <p:nvPr/>
        </p:nvSpPr>
        <p:spPr>
          <a:xfrm>
            <a:off x="406612" y="1247777"/>
            <a:ext cx="9089600" cy="5262979"/>
          </a:xfrm>
          <a:prstGeom prst="rect">
            <a:avLst/>
          </a:prstGeom>
          <a:noFill/>
        </p:spPr>
        <p:txBody>
          <a:bodyPr wrap="square">
            <a:spAutoFit/>
          </a:bodyPr>
          <a:lstStyle/>
          <a:p>
            <a:pPr marL="285750" indent="-285750">
              <a:buFont typeface="Wingdings" panose="05000000000000000000" pitchFamily="2" charset="2"/>
              <a:buChar char="q"/>
            </a:pPr>
            <a:r>
              <a:rPr lang="en-US" sz="1400" b="1" dirty="0"/>
              <a:t>sex : Male   --</a:t>
            </a:r>
            <a:r>
              <a:rPr lang="en-US" sz="1400" b="1" dirty="0">
                <a:sym typeface="Wingdings" panose="05000000000000000000" pitchFamily="2" charset="2"/>
              </a:rPr>
              <a:t>&gt;</a:t>
            </a:r>
            <a:r>
              <a:rPr lang="en-US" sz="1400" b="1" dirty="0"/>
              <a:t> (1)</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a:t>cp: Chest Pain  ----</a:t>
            </a:r>
            <a:r>
              <a:rPr lang="en-US" sz="1400" b="1" dirty="0">
                <a:sym typeface="Wingdings" panose="05000000000000000000" pitchFamily="2" charset="2"/>
              </a:rPr>
              <a:t></a:t>
            </a:r>
            <a:r>
              <a:rPr lang="en-US" sz="1400" b="1" dirty="0"/>
              <a:t> Non-Anginal Pain   ---&gt;   (2)</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threstbps</a:t>
            </a:r>
            <a:r>
              <a:rPr lang="en-US" sz="1400" b="1" dirty="0"/>
              <a:t> :Resting blood pressure   ----</a:t>
            </a:r>
            <a:r>
              <a:rPr lang="en-US" sz="1400" b="1" dirty="0">
                <a:sym typeface="Wingdings" panose="05000000000000000000" pitchFamily="2" charset="2"/>
              </a:rPr>
              <a:t></a:t>
            </a:r>
            <a:r>
              <a:rPr lang="en-US" sz="1400" b="1" dirty="0"/>
              <a:t>   120-130-140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chol</a:t>
            </a:r>
            <a:r>
              <a:rPr lang="en-US" sz="1400" b="1" dirty="0"/>
              <a:t>: serum </a:t>
            </a:r>
            <a:r>
              <a:rPr lang="en-US" sz="1400" b="1" dirty="0" err="1"/>
              <a:t>cholestoral</a:t>
            </a:r>
            <a:r>
              <a:rPr lang="en-US" sz="1400" b="1" dirty="0"/>
              <a:t> in mg/dl  ---</a:t>
            </a:r>
            <a:r>
              <a:rPr lang="en-US" sz="1400" b="1" dirty="0">
                <a:sym typeface="Wingdings" panose="05000000000000000000" pitchFamily="2" charset="2"/>
              </a:rPr>
              <a:t></a:t>
            </a:r>
            <a:r>
              <a:rPr lang="en-US" sz="1400" b="1" dirty="0"/>
              <a:t>    200:300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fbs</a:t>
            </a:r>
            <a:r>
              <a:rPr lang="en-US" sz="1400" b="1" dirty="0"/>
              <a:t>: fasting blood sugar &gt; 120 mg/dl  --</a:t>
            </a:r>
            <a:r>
              <a:rPr lang="en-US" sz="1400" b="1" dirty="0">
                <a:sym typeface="Wingdings" panose="05000000000000000000" pitchFamily="2" charset="2"/>
              </a:rPr>
              <a:t></a:t>
            </a:r>
            <a:r>
              <a:rPr lang="en-US" sz="1400" b="1" dirty="0"/>
              <a:t>    Negative   --</a:t>
            </a:r>
            <a:r>
              <a:rPr lang="en-US" sz="1400" b="1" dirty="0">
                <a:sym typeface="Wingdings" panose="05000000000000000000" pitchFamily="2" charset="2"/>
              </a:rPr>
              <a:t>&gt;</a:t>
            </a:r>
            <a:r>
              <a:rPr lang="en-US" sz="1400" b="1" dirty="0"/>
              <a:t>   (0)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restecg</a:t>
            </a:r>
            <a:r>
              <a:rPr lang="en-US" sz="1400" b="1" dirty="0"/>
              <a:t>: resting electrocardiographic results ---</a:t>
            </a:r>
            <a:r>
              <a:rPr lang="en-US" sz="1400" b="1" dirty="0">
                <a:sym typeface="Wingdings" panose="05000000000000000000" pitchFamily="2" charset="2"/>
              </a:rPr>
              <a:t></a:t>
            </a:r>
            <a:r>
              <a:rPr lang="en-US" sz="1400" b="1" dirty="0"/>
              <a:t>    ST-Wave abnormality    --</a:t>
            </a:r>
            <a:r>
              <a:rPr lang="en-US" sz="1400" b="1" dirty="0">
                <a:sym typeface="Wingdings" panose="05000000000000000000" pitchFamily="2" charset="2"/>
              </a:rPr>
              <a:t>--&gt;</a:t>
            </a:r>
            <a:r>
              <a:rPr lang="en-US" sz="1400" b="1" dirty="0"/>
              <a:t> (1)</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thalach</a:t>
            </a:r>
            <a:r>
              <a:rPr lang="en-US" sz="1400" b="1" dirty="0"/>
              <a:t>: maximum heart rate achieved  ---</a:t>
            </a:r>
            <a:r>
              <a:rPr lang="en-US" sz="1400" b="1" dirty="0">
                <a:sym typeface="Wingdings" panose="05000000000000000000" pitchFamily="2" charset="2"/>
              </a:rPr>
              <a:t></a:t>
            </a:r>
            <a:r>
              <a:rPr lang="en-US" sz="1400" b="1" dirty="0"/>
              <a:t>   150:180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exang</a:t>
            </a:r>
            <a:r>
              <a:rPr lang="en-US" sz="1400" b="1" dirty="0"/>
              <a:t>: exercise induced angina  ---</a:t>
            </a:r>
            <a:r>
              <a:rPr lang="en-US" sz="1400" b="1" dirty="0">
                <a:sym typeface="Wingdings" panose="05000000000000000000" pitchFamily="2" charset="2"/>
              </a:rPr>
              <a:t></a:t>
            </a:r>
            <a:r>
              <a:rPr lang="en-US" sz="1400" b="1" dirty="0"/>
              <a:t> No Chest Pain    --</a:t>
            </a:r>
            <a:r>
              <a:rPr lang="en-US" sz="1400" b="1" dirty="0">
                <a:sym typeface="Wingdings" panose="05000000000000000000" pitchFamily="2" charset="2"/>
              </a:rPr>
              <a:t>&gt;</a:t>
            </a:r>
            <a:r>
              <a:rPr lang="en-US" sz="1400" b="1" dirty="0"/>
              <a:t>    (0)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oldpeak</a:t>
            </a:r>
            <a:r>
              <a:rPr lang="en-US" sz="1400" b="1" dirty="0"/>
              <a:t> = difference between value of electrocardiogram records at rest and after exercise ---</a:t>
            </a:r>
            <a:r>
              <a:rPr lang="en-US" sz="1400" b="1" dirty="0">
                <a:sym typeface="Wingdings" panose="05000000000000000000" pitchFamily="2" charset="2"/>
              </a:rPr>
              <a:t> </a:t>
            </a:r>
            <a:r>
              <a:rPr lang="en-US" sz="1400" b="1" dirty="0"/>
              <a:t>0:1</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a:t>slope:    the slope of the peak exercise ST segment  -----</a:t>
            </a:r>
            <a:r>
              <a:rPr lang="en-US" sz="1400" b="1" dirty="0">
                <a:sym typeface="Wingdings" panose="05000000000000000000" pitchFamily="2" charset="2"/>
              </a:rPr>
              <a:t></a:t>
            </a:r>
            <a:r>
              <a:rPr lang="en-US" sz="1400" b="1" dirty="0"/>
              <a:t> </a:t>
            </a:r>
            <a:r>
              <a:rPr lang="en-US" sz="1400" b="1" dirty="0" err="1"/>
              <a:t>Downsloping</a:t>
            </a:r>
            <a:r>
              <a:rPr lang="en-US" sz="1400" b="1" dirty="0"/>
              <a:t>    ---</a:t>
            </a:r>
            <a:r>
              <a:rPr lang="en-US" sz="1400" b="1" dirty="0">
                <a:sym typeface="Wingdings" panose="05000000000000000000" pitchFamily="2" charset="2"/>
              </a:rPr>
              <a:t>&gt;</a:t>
            </a:r>
            <a:r>
              <a:rPr lang="en-US" sz="1400" b="1" dirty="0"/>
              <a:t> (2)</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a:t>ca:    number of major vessels (0-3) colored by </a:t>
            </a:r>
            <a:r>
              <a:rPr lang="en-US" sz="1400" b="1" dirty="0" err="1"/>
              <a:t>flourosopy</a:t>
            </a:r>
            <a:r>
              <a:rPr lang="en-US" sz="1400" b="1" dirty="0"/>
              <a:t>  ---</a:t>
            </a:r>
            <a:r>
              <a:rPr lang="en-US" sz="1400" b="1" dirty="0">
                <a:sym typeface="Wingdings" panose="05000000000000000000" pitchFamily="2" charset="2"/>
              </a:rPr>
              <a:t></a:t>
            </a:r>
            <a:r>
              <a:rPr lang="en-US" sz="1400" b="1" dirty="0"/>
              <a:t> (0)</a:t>
            </a:r>
          </a:p>
          <a:p>
            <a:pPr marL="285750" indent="-285750">
              <a:buFont typeface="Wingdings" panose="05000000000000000000" pitchFamily="2" charset="2"/>
              <a:buChar char="q"/>
            </a:pPr>
            <a:endParaRPr lang="en-US" sz="1400" b="1" dirty="0"/>
          </a:p>
          <a:p>
            <a:pPr marL="285750" indent="-285750">
              <a:buFont typeface="Wingdings" panose="05000000000000000000" pitchFamily="2" charset="2"/>
              <a:buChar char="q"/>
            </a:pPr>
            <a:r>
              <a:rPr lang="en-US" sz="1400" b="1" dirty="0" err="1"/>
              <a:t>thal:The</a:t>
            </a:r>
            <a:r>
              <a:rPr lang="en-US" sz="1400" b="1" dirty="0"/>
              <a:t> Types of thalassemia ----</a:t>
            </a:r>
            <a:r>
              <a:rPr lang="en-US" sz="1400" b="1" dirty="0">
                <a:sym typeface="Wingdings" panose="05000000000000000000" pitchFamily="2" charset="2"/>
              </a:rPr>
              <a:t></a:t>
            </a:r>
            <a:r>
              <a:rPr lang="en-US" sz="1400" b="1" dirty="0"/>
              <a:t> </a:t>
            </a:r>
            <a:r>
              <a:rPr lang="en-US" sz="1400" b="1" dirty="0" err="1"/>
              <a:t>Reverseble</a:t>
            </a:r>
            <a:r>
              <a:rPr lang="en-US" sz="1400" b="1" dirty="0"/>
              <a:t> Defect   ----&gt;   (2)</a:t>
            </a:r>
          </a:p>
          <a:p>
            <a:endParaRPr lang="en-US" sz="1400" b="1" dirty="0"/>
          </a:p>
        </p:txBody>
      </p:sp>
      <p:sp>
        <p:nvSpPr>
          <p:cNvPr id="11" name="TextBox 10">
            <a:extLst>
              <a:ext uri="{FF2B5EF4-FFF2-40B4-BE49-F238E27FC236}">
                <a16:creationId xmlns:a16="http://schemas.microsoft.com/office/drawing/2014/main" id="{7F7B2973-F390-45C7-9394-BBC3615F682D}"/>
              </a:ext>
            </a:extLst>
          </p:cNvPr>
          <p:cNvSpPr txBox="1"/>
          <p:nvPr/>
        </p:nvSpPr>
        <p:spPr>
          <a:xfrm>
            <a:off x="228390" y="714974"/>
            <a:ext cx="7229050" cy="369332"/>
          </a:xfrm>
          <a:prstGeom prst="rect">
            <a:avLst/>
          </a:prstGeom>
          <a:noFill/>
        </p:spPr>
        <p:txBody>
          <a:bodyPr wrap="square">
            <a:spAutoFit/>
          </a:bodyPr>
          <a:lstStyle/>
          <a:p>
            <a:r>
              <a:rPr lang="en-US" b="1" dirty="0">
                <a:solidFill>
                  <a:schemeClr val="bg1"/>
                </a:solidFill>
              </a:rPr>
              <a:t>High-Risky Records (Mostly induced to have a heart disease)</a:t>
            </a:r>
          </a:p>
        </p:txBody>
      </p:sp>
    </p:spTree>
    <p:extLst>
      <p:ext uri="{BB962C8B-B14F-4D97-AF65-F5344CB8AC3E}">
        <p14:creationId xmlns:p14="http://schemas.microsoft.com/office/powerpoint/2010/main" val="417155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290492" y="525055"/>
            <a:ext cx="5519420" cy="1192343"/>
            <a:chOff x="290492" y="525055"/>
            <a:chExt cx="5519420" cy="1192343"/>
          </a:xfrm>
        </p:grpSpPr>
        <p:sp>
          <p:nvSpPr>
            <p:cNvPr id="7" name="직사각형 133">
              <a:extLst>
                <a:ext uri="{FF2B5EF4-FFF2-40B4-BE49-F238E27FC236}">
                  <a16:creationId xmlns:a16="http://schemas.microsoft.com/office/drawing/2014/main" id="{E5493841-CD92-42D8-9713-BFBD37B5CC4F}"/>
                </a:ext>
              </a:extLst>
            </p:cNvPr>
            <p:cNvSpPr/>
            <p:nvPr/>
          </p:nvSpPr>
          <p:spPr>
            <a:xfrm>
              <a:off x="290492" y="128651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800" b="1">
                  <a:ea typeface="+mn-lt"/>
                  <a:cs typeface="+mn-lt"/>
                </a:rPr>
                <a:t>1</a:t>
              </a:r>
              <a:r>
                <a:rPr lang="en-US" sz="2000" b="1">
                  <a:solidFill>
                    <a:schemeClr val="bg1"/>
                  </a:solidFill>
                  <a:ea typeface="+mn-lt"/>
                  <a:cs typeface="+mn-lt"/>
                </a:rPr>
                <a:t>-</a:t>
              </a:r>
              <a:r>
                <a:rPr lang="en-US" sz="2800" b="1">
                  <a:solidFill>
                    <a:schemeClr val="bg1"/>
                  </a:solidFill>
                </a:rPr>
                <a:t>Logisti</a:t>
              </a:r>
              <a:r>
                <a:rPr lang="en-US" sz="2800" b="1">
                  <a:solidFill>
                    <a:schemeClr val="bg1"/>
                  </a:solidFill>
                  <a:ea typeface="+mn-lt"/>
                  <a:cs typeface="+mn-lt"/>
                </a:rPr>
                <a:t>cRegression</a:t>
              </a:r>
              <a:endParaRPr lang="en-US" sz="2800" b="1">
                <a:solidFill>
                  <a:schemeClr val="bg1"/>
                </a:solidFill>
                <a:latin typeface="Calibri" panose="020F0502020204030204" pitchFamily="34" charset="0"/>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descr="A picture containing graphical user interface&#10;&#10;Description automatically generated">
            <a:extLst>
              <a:ext uri="{FF2B5EF4-FFF2-40B4-BE49-F238E27FC236}">
                <a16:creationId xmlns:a16="http://schemas.microsoft.com/office/drawing/2014/main" id="{3F5CE54A-A0C5-4067-AF14-B4732B5C8549}"/>
              </a:ext>
            </a:extLst>
          </p:cNvPr>
          <p:cNvPicPr>
            <a:picLocks noChangeAspect="1"/>
          </p:cNvPicPr>
          <p:nvPr/>
        </p:nvPicPr>
        <p:blipFill>
          <a:blip r:embed="rId4"/>
          <a:stretch>
            <a:fillRect/>
          </a:stretch>
        </p:blipFill>
        <p:spPr>
          <a:xfrm>
            <a:off x="1428643" y="2618397"/>
            <a:ext cx="3242958" cy="3183545"/>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74FE9A96-7A6B-4774-BC9A-46AF88A5F490}"/>
              </a:ext>
            </a:extLst>
          </p:cNvPr>
          <p:cNvPicPr>
            <a:picLocks noChangeAspect="1"/>
          </p:cNvPicPr>
          <p:nvPr/>
        </p:nvPicPr>
        <p:blipFill>
          <a:blip r:embed="rId5"/>
          <a:stretch>
            <a:fillRect/>
          </a:stretch>
        </p:blipFill>
        <p:spPr>
          <a:xfrm>
            <a:off x="5814460" y="2173002"/>
            <a:ext cx="2987458" cy="2154466"/>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40B558A9-35F4-4969-BCC8-A9CFA3B9D55F}"/>
              </a:ext>
            </a:extLst>
          </p:cNvPr>
          <p:cNvPicPr>
            <a:picLocks noChangeAspect="1"/>
          </p:cNvPicPr>
          <p:nvPr/>
        </p:nvPicPr>
        <p:blipFill rotWithShape="1">
          <a:blip r:embed="rId6"/>
          <a:srcRect l="15551" t="58453" r="52484" b="27221"/>
          <a:stretch/>
        </p:blipFill>
        <p:spPr>
          <a:xfrm>
            <a:off x="4905536" y="4686053"/>
            <a:ext cx="3900511" cy="1313764"/>
          </a:xfrm>
          <a:prstGeom prst="rect">
            <a:avLst/>
          </a:prstGeom>
        </p:spPr>
      </p:pic>
      <p:sp>
        <p:nvSpPr>
          <p:cNvPr id="13" name="TextBox 12">
            <a:extLst>
              <a:ext uri="{FF2B5EF4-FFF2-40B4-BE49-F238E27FC236}">
                <a16:creationId xmlns:a16="http://schemas.microsoft.com/office/drawing/2014/main" id="{3EF2E206-5A69-4874-AFCF-1F736973E652}"/>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1690285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290492" y="525055"/>
            <a:ext cx="5519420" cy="1294500"/>
            <a:chOff x="290492" y="525055"/>
            <a:chExt cx="5519420" cy="1294500"/>
          </a:xfrm>
        </p:grpSpPr>
        <p:sp>
          <p:nvSpPr>
            <p:cNvPr id="7" name="직사각형 133">
              <a:extLst>
                <a:ext uri="{FF2B5EF4-FFF2-40B4-BE49-F238E27FC236}">
                  <a16:creationId xmlns:a16="http://schemas.microsoft.com/office/drawing/2014/main" id="{E5493841-CD92-42D8-9713-BFBD37B5CC4F}"/>
                </a:ext>
              </a:extLst>
            </p:cNvPr>
            <p:cNvSpPr/>
            <p:nvPr/>
          </p:nvSpPr>
          <p:spPr>
            <a:xfrm>
              <a:off x="290492" y="1388668"/>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800" b="1">
                  <a:ea typeface="+mn-lt"/>
                  <a:cs typeface="+mn-lt"/>
                </a:rPr>
                <a:t>2- KNN CLF</a:t>
              </a:r>
              <a:endParaRPr lang="en-US" b="1">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1" name="Picture 11" descr="A picture containing square&#10;&#10;Description automatically generated">
            <a:extLst>
              <a:ext uri="{FF2B5EF4-FFF2-40B4-BE49-F238E27FC236}">
                <a16:creationId xmlns:a16="http://schemas.microsoft.com/office/drawing/2014/main" id="{CFE74226-FA7E-4AF5-A0F0-4262B6367876}"/>
              </a:ext>
            </a:extLst>
          </p:cNvPr>
          <p:cNvPicPr>
            <a:picLocks noChangeAspect="1"/>
          </p:cNvPicPr>
          <p:nvPr/>
        </p:nvPicPr>
        <p:blipFill>
          <a:blip r:embed="rId4"/>
          <a:stretch>
            <a:fillRect/>
          </a:stretch>
        </p:blipFill>
        <p:spPr>
          <a:xfrm>
            <a:off x="1778000" y="2517468"/>
            <a:ext cx="3344596" cy="3299140"/>
          </a:xfrm>
          <a:prstGeom prst="rect">
            <a:avLst/>
          </a:prstGeom>
        </p:spPr>
      </p:pic>
      <p:pic>
        <p:nvPicPr>
          <p:cNvPr id="13" name="Picture 14" descr="Chart, line chart&#10;&#10;Description automatically generated">
            <a:extLst>
              <a:ext uri="{FF2B5EF4-FFF2-40B4-BE49-F238E27FC236}">
                <a16:creationId xmlns:a16="http://schemas.microsoft.com/office/drawing/2014/main" id="{D8879017-15F1-42EA-8C67-4A2F157F8FEA}"/>
              </a:ext>
            </a:extLst>
          </p:cNvPr>
          <p:cNvPicPr>
            <a:picLocks noChangeAspect="1"/>
          </p:cNvPicPr>
          <p:nvPr/>
        </p:nvPicPr>
        <p:blipFill>
          <a:blip r:embed="rId5"/>
          <a:stretch>
            <a:fillRect/>
          </a:stretch>
        </p:blipFill>
        <p:spPr>
          <a:xfrm>
            <a:off x="5814460" y="2147462"/>
            <a:ext cx="3013014" cy="2167237"/>
          </a:xfrm>
          <a:prstGeom prst="rect">
            <a:avLst/>
          </a:prstGeom>
        </p:spPr>
      </p:pic>
      <p:pic>
        <p:nvPicPr>
          <p:cNvPr id="15" name="Picture 15" descr="Graphical user interface&#10;&#10;Description automatically generated">
            <a:extLst>
              <a:ext uri="{FF2B5EF4-FFF2-40B4-BE49-F238E27FC236}">
                <a16:creationId xmlns:a16="http://schemas.microsoft.com/office/drawing/2014/main" id="{7EC8C5FE-7780-483B-BA90-51AA2D7BE2B4}"/>
              </a:ext>
            </a:extLst>
          </p:cNvPr>
          <p:cNvPicPr>
            <a:picLocks noChangeAspect="1"/>
          </p:cNvPicPr>
          <p:nvPr/>
        </p:nvPicPr>
        <p:blipFill rotWithShape="1">
          <a:blip r:embed="rId6"/>
          <a:srcRect l="16147" t="51095" r="52294" b="35523"/>
          <a:stretch/>
        </p:blipFill>
        <p:spPr>
          <a:xfrm>
            <a:off x="5122596" y="4749784"/>
            <a:ext cx="3708809" cy="1147851"/>
          </a:xfrm>
          <a:prstGeom prst="rect">
            <a:avLst/>
          </a:prstGeom>
        </p:spPr>
      </p:pic>
      <p:sp>
        <p:nvSpPr>
          <p:cNvPr id="12" name="TextBox 11">
            <a:extLst>
              <a:ext uri="{FF2B5EF4-FFF2-40B4-BE49-F238E27FC236}">
                <a16:creationId xmlns:a16="http://schemas.microsoft.com/office/drawing/2014/main" id="{EF927011-5AB1-4D61-B714-F0EE1C918FBD}"/>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459340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431034" y="525055"/>
            <a:ext cx="5519420" cy="1409427"/>
            <a:chOff x="431034" y="525055"/>
            <a:chExt cx="5519420" cy="1409427"/>
          </a:xfrm>
        </p:grpSpPr>
        <p:sp>
          <p:nvSpPr>
            <p:cNvPr id="7" name="직사각형 133">
              <a:extLst>
                <a:ext uri="{FF2B5EF4-FFF2-40B4-BE49-F238E27FC236}">
                  <a16:creationId xmlns:a16="http://schemas.microsoft.com/office/drawing/2014/main" id="{E5493841-CD92-42D8-9713-BFBD37B5CC4F}"/>
                </a:ext>
              </a:extLst>
            </p:cNvPr>
            <p:cNvSpPr/>
            <p:nvPr/>
          </p:nvSpPr>
          <p:spPr>
            <a:xfrm>
              <a:off x="431034" y="1503595"/>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a:solidFill>
                    <a:schemeClr val="bg1"/>
                  </a:solidFill>
                  <a:latin typeface="Samsung Sharp Sans"/>
                  <a:ea typeface="Samsung Sharp Sans" pitchFamily="2" charset="0"/>
                  <a:cs typeface="Samsung Sharp Sans" pitchFamily="2" charset="0"/>
                </a:rPr>
                <a:t>3- SVM</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descr="A picture containing graphical user interface&#10;&#10;Description automatically generated">
            <a:extLst>
              <a:ext uri="{FF2B5EF4-FFF2-40B4-BE49-F238E27FC236}">
                <a16:creationId xmlns:a16="http://schemas.microsoft.com/office/drawing/2014/main" id="{1F9E8014-E226-4FF8-9850-CFFC90EDE594}"/>
              </a:ext>
            </a:extLst>
          </p:cNvPr>
          <p:cNvPicPr>
            <a:picLocks noChangeAspect="1"/>
          </p:cNvPicPr>
          <p:nvPr/>
        </p:nvPicPr>
        <p:blipFill>
          <a:blip r:embed="rId4"/>
          <a:stretch>
            <a:fillRect/>
          </a:stretch>
        </p:blipFill>
        <p:spPr>
          <a:xfrm>
            <a:off x="1354694" y="2546104"/>
            <a:ext cx="3450823" cy="3387000"/>
          </a:xfrm>
          <a:prstGeom prst="rect">
            <a:avLst/>
          </a:prstGeom>
        </p:spPr>
      </p:pic>
      <p:pic>
        <p:nvPicPr>
          <p:cNvPr id="4" name="Picture 8" descr="Chart&#10;&#10;Description automatically generated">
            <a:extLst>
              <a:ext uri="{FF2B5EF4-FFF2-40B4-BE49-F238E27FC236}">
                <a16:creationId xmlns:a16="http://schemas.microsoft.com/office/drawing/2014/main" id="{BF6939F3-D9BB-4913-9FD6-F811874018A0}"/>
              </a:ext>
            </a:extLst>
          </p:cNvPr>
          <p:cNvPicPr>
            <a:picLocks noChangeAspect="1"/>
          </p:cNvPicPr>
          <p:nvPr/>
        </p:nvPicPr>
        <p:blipFill>
          <a:blip r:embed="rId5"/>
          <a:stretch>
            <a:fillRect/>
          </a:stretch>
        </p:blipFill>
        <p:spPr>
          <a:xfrm>
            <a:off x="5801684" y="2134693"/>
            <a:ext cx="3140793" cy="2269404"/>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B973321C-8E2F-46DB-8B98-A5D87A53404A}"/>
              </a:ext>
            </a:extLst>
          </p:cNvPr>
          <p:cNvPicPr>
            <a:picLocks noChangeAspect="1"/>
          </p:cNvPicPr>
          <p:nvPr/>
        </p:nvPicPr>
        <p:blipFill rotWithShape="1">
          <a:blip r:embed="rId6"/>
          <a:srcRect l="16262" t="38308" r="52523" b="47985"/>
          <a:stretch/>
        </p:blipFill>
        <p:spPr>
          <a:xfrm>
            <a:off x="5225066" y="4685918"/>
            <a:ext cx="3721552" cy="1225716"/>
          </a:xfrm>
          <a:prstGeom prst="rect">
            <a:avLst/>
          </a:prstGeom>
        </p:spPr>
      </p:pic>
      <p:sp>
        <p:nvSpPr>
          <p:cNvPr id="12" name="TextBox 11">
            <a:extLst>
              <a:ext uri="{FF2B5EF4-FFF2-40B4-BE49-F238E27FC236}">
                <a16:creationId xmlns:a16="http://schemas.microsoft.com/office/drawing/2014/main" id="{894B2B6B-3B4B-407F-9746-BFE3F992D966}"/>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3703672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367151" y="1048610"/>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800" b="1">
                  <a:ea typeface="+mn-lt"/>
                  <a:cs typeface="+mn-lt"/>
                </a:rPr>
                <a:t>4-  Naive Bayes</a:t>
              </a:r>
              <a:endParaRPr lang="en-US" b="1">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descr="A picture containing graphical user interface&#10;&#10;Description automatically generated">
            <a:extLst>
              <a:ext uri="{FF2B5EF4-FFF2-40B4-BE49-F238E27FC236}">
                <a16:creationId xmlns:a16="http://schemas.microsoft.com/office/drawing/2014/main" id="{EBAD001B-B804-4AD1-88D1-B8027F323254}"/>
              </a:ext>
            </a:extLst>
          </p:cNvPr>
          <p:cNvPicPr>
            <a:picLocks noChangeAspect="1"/>
          </p:cNvPicPr>
          <p:nvPr/>
        </p:nvPicPr>
        <p:blipFill>
          <a:blip r:embed="rId4"/>
          <a:stretch>
            <a:fillRect/>
          </a:stretch>
        </p:blipFill>
        <p:spPr>
          <a:xfrm>
            <a:off x="1050001" y="2629183"/>
            <a:ext cx="3548895" cy="3535527"/>
          </a:xfrm>
          <a:prstGeom prst="rect">
            <a:avLst/>
          </a:prstGeom>
        </p:spPr>
      </p:pic>
      <p:pic>
        <p:nvPicPr>
          <p:cNvPr id="4" name="Picture 8" descr="A picture containing graphical user interface&#10;&#10;Description automatically generated">
            <a:extLst>
              <a:ext uri="{FF2B5EF4-FFF2-40B4-BE49-F238E27FC236}">
                <a16:creationId xmlns:a16="http://schemas.microsoft.com/office/drawing/2014/main" id="{75AC185D-E9A9-44BF-A4F2-FE84A900E1BC}"/>
              </a:ext>
            </a:extLst>
          </p:cNvPr>
          <p:cNvPicPr>
            <a:picLocks noChangeAspect="1"/>
          </p:cNvPicPr>
          <p:nvPr/>
        </p:nvPicPr>
        <p:blipFill>
          <a:blip r:embed="rId5"/>
          <a:stretch>
            <a:fillRect/>
          </a:stretch>
        </p:blipFill>
        <p:spPr>
          <a:xfrm>
            <a:off x="5891120" y="2096384"/>
            <a:ext cx="3217460" cy="2320488"/>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810C565-1405-45C3-9BB6-0DCF58E43801}"/>
              </a:ext>
            </a:extLst>
          </p:cNvPr>
          <p:cNvPicPr>
            <a:picLocks noChangeAspect="1"/>
          </p:cNvPicPr>
          <p:nvPr/>
        </p:nvPicPr>
        <p:blipFill rotWithShape="1">
          <a:blip r:embed="rId6"/>
          <a:srcRect l="16484" t="61224" r="52308" b="24490"/>
          <a:stretch/>
        </p:blipFill>
        <p:spPr>
          <a:xfrm>
            <a:off x="5647265" y="4724140"/>
            <a:ext cx="3465990" cy="1173294"/>
          </a:xfrm>
          <a:prstGeom prst="rect">
            <a:avLst/>
          </a:prstGeom>
        </p:spPr>
      </p:pic>
      <p:sp>
        <p:nvSpPr>
          <p:cNvPr id="12" name="TextBox 11">
            <a:extLst>
              <a:ext uri="{FF2B5EF4-FFF2-40B4-BE49-F238E27FC236}">
                <a16:creationId xmlns:a16="http://schemas.microsoft.com/office/drawing/2014/main" id="{0B3BD067-FF6D-4B0E-A2C5-9CE384757484}"/>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4224825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7">
            <a:extLst>
              <a:ext uri="{FF2B5EF4-FFF2-40B4-BE49-F238E27FC236}">
                <a16:creationId xmlns:a16="http://schemas.microsoft.com/office/drawing/2014/main" id="{BE6D94E6-F35E-491D-8A18-20277A5BAA3D}"/>
              </a:ext>
            </a:extLst>
          </p:cNvPr>
          <p:cNvCxnSpPr>
            <a:cxnSpLocks/>
          </p:cNvCxnSpPr>
          <p:nvPr/>
        </p:nvCxnSpPr>
        <p:spPr>
          <a:xfrm flipH="1">
            <a:off x="645881" y="1871078"/>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B744615-2E6E-4A26-9991-847D79A52085}"/>
              </a:ext>
            </a:extLst>
          </p:cNvPr>
          <p:cNvSpPr txBox="1"/>
          <p:nvPr/>
        </p:nvSpPr>
        <p:spPr>
          <a:xfrm>
            <a:off x="2884602" y="405353"/>
            <a:ext cx="4355184" cy="584775"/>
          </a:xfrm>
          <a:prstGeom prst="rect">
            <a:avLst/>
          </a:prstGeom>
          <a:noFill/>
        </p:spPr>
        <p:txBody>
          <a:bodyPr wrap="square" rtlCol="0">
            <a:spAutoFit/>
          </a:bodyPr>
          <a:lstStyle/>
          <a:p>
            <a:pPr algn="ctr"/>
            <a:r>
              <a:rPr lang="en-US" sz="3200" b="1" dirty="0">
                <a:solidFill>
                  <a:schemeClr val="bg1"/>
                </a:solidFill>
                <a:latin typeface="Berlin Sans FB Demi" panose="020E0802020502020306" pitchFamily="34" charset="0"/>
              </a:rPr>
              <a:t>Hunters Team</a:t>
            </a:r>
          </a:p>
        </p:txBody>
      </p:sp>
      <p:sp>
        <p:nvSpPr>
          <p:cNvPr id="7" name="TextBox 6">
            <a:extLst>
              <a:ext uri="{FF2B5EF4-FFF2-40B4-BE49-F238E27FC236}">
                <a16:creationId xmlns:a16="http://schemas.microsoft.com/office/drawing/2014/main" id="{5D4E5A66-68AE-4158-B86F-A993ED68176D}"/>
              </a:ext>
            </a:extLst>
          </p:cNvPr>
          <p:cNvSpPr txBox="1"/>
          <p:nvPr/>
        </p:nvSpPr>
        <p:spPr>
          <a:xfrm>
            <a:off x="3707073" y="4548778"/>
            <a:ext cx="2488677" cy="400110"/>
          </a:xfrm>
          <a:prstGeom prst="rect">
            <a:avLst/>
          </a:prstGeom>
          <a:noFill/>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rPr>
              <a:t>Ola</a:t>
            </a:r>
            <a:r>
              <a:rPr lang="en-US" sz="2000" b="1" dirty="0">
                <a:solidFill>
                  <a:schemeClr val="bg1"/>
                </a:solidFill>
                <a:latin typeface="Berlin Sans FB Demi" panose="020E0802020502020306" pitchFamily="34" charset="0"/>
              </a:rPr>
              <a:t> El-Shiekh</a:t>
            </a:r>
            <a:endParaRPr lang="en-US" sz="2000" b="1" dirty="0">
              <a:solidFill>
                <a:schemeClr val="bg1"/>
              </a:solidFill>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1A79EB86-21AC-4AC6-B55B-AA8502901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605" y="1871078"/>
            <a:ext cx="1805614" cy="2412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500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367151" y="1137998"/>
            <a:ext cx="5519420" cy="773238"/>
            <a:chOff x="558799" y="525055"/>
            <a:chExt cx="5519420" cy="773238"/>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400" b="1">
                  <a:ea typeface="+mn-lt"/>
                  <a:cs typeface="+mn-lt"/>
                </a:rPr>
                <a:t>5- RandomForestClassifier with GridSearch</a:t>
              </a:r>
              <a:endParaRPr lang="en-US" sz="2400" b="1">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a:extLst>
              <a:ext uri="{FF2B5EF4-FFF2-40B4-BE49-F238E27FC236}">
                <a16:creationId xmlns:a16="http://schemas.microsoft.com/office/drawing/2014/main" id="{49E5DCC5-8FA1-4CB5-9CAA-D5DD40A506D5}"/>
              </a:ext>
            </a:extLst>
          </p:cNvPr>
          <p:cNvPicPr>
            <a:picLocks noChangeAspect="1"/>
          </p:cNvPicPr>
          <p:nvPr/>
        </p:nvPicPr>
        <p:blipFill>
          <a:blip r:embed="rId4"/>
          <a:stretch>
            <a:fillRect/>
          </a:stretch>
        </p:blipFill>
        <p:spPr>
          <a:xfrm>
            <a:off x="1299257" y="2546505"/>
            <a:ext cx="3561697" cy="3512121"/>
          </a:xfrm>
          <a:prstGeom prst="rect">
            <a:avLst/>
          </a:prstGeom>
        </p:spPr>
      </p:pic>
      <p:pic>
        <p:nvPicPr>
          <p:cNvPr id="4" name="Picture 8">
            <a:extLst>
              <a:ext uri="{FF2B5EF4-FFF2-40B4-BE49-F238E27FC236}">
                <a16:creationId xmlns:a16="http://schemas.microsoft.com/office/drawing/2014/main" id="{C46EC19F-FF5F-4FFC-9C6F-B04B268F2C68}"/>
              </a:ext>
            </a:extLst>
          </p:cNvPr>
          <p:cNvPicPr>
            <a:picLocks noChangeAspect="1"/>
          </p:cNvPicPr>
          <p:nvPr/>
        </p:nvPicPr>
        <p:blipFill>
          <a:blip r:embed="rId5"/>
          <a:stretch>
            <a:fillRect/>
          </a:stretch>
        </p:blipFill>
        <p:spPr>
          <a:xfrm>
            <a:off x="6108321" y="2185770"/>
            <a:ext cx="3089681" cy="2180008"/>
          </a:xfrm>
          <a:prstGeom prst="rect">
            <a:avLst/>
          </a:prstGeom>
        </p:spPr>
      </p:pic>
      <p:pic>
        <p:nvPicPr>
          <p:cNvPr id="10" name="Picture 10" descr="Graphical user interface&#10;&#10;Description automatically generated">
            <a:extLst>
              <a:ext uri="{FF2B5EF4-FFF2-40B4-BE49-F238E27FC236}">
                <a16:creationId xmlns:a16="http://schemas.microsoft.com/office/drawing/2014/main" id="{F4D91A89-A445-4D94-A1D3-A1133F83B30A}"/>
              </a:ext>
            </a:extLst>
          </p:cNvPr>
          <p:cNvPicPr>
            <a:picLocks noChangeAspect="1"/>
          </p:cNvPicPr>
          <p:nvPr/>
        </p:nvPicPr>
        <p:blipFill rotWithShape="1">
          <a:blip r:embed="rId6"/>
          <a:srcRect l="16697" t="47494" r="52244" b="39618"/>
          <a:stretch/>
        </p:blipFill>
        <p:spPr>
          <a:xfrm>
            <a:off x="5775042" y="4737145"/>
            <a:ext cx="3427646" cy="1071283"/>
          </a:xfrm>
          <a:prstGeom prst="rect">
            <a:avLst/>
          </a:prstGeom>
        </p:spPr>
      </p:pic>
      <p:sp>
        <p:nvSpPr>
          <p:cNvPr id="12" name="TextBox 11">
            <a:extLst>
              <a:ext uri="{FF2B5EF4-FFF2-40B4-BE49-F238E27FC236}">
                <a16:creationId xmlns:a16="http://schemas.microsoft.com/office/drawing/2014/main" id="{CF43D641-D4C4-4314-90EB-9D3305411433}"/>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665257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277715" y="1035841"/>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800" b="1">
                  <a:ea typeface="+mn-lt"/>
                  <a:cs typeface="+mn-lt"/>
                </a:rPr>
                <a:t>6- RandomForestClassifier</a:t>
              </a:r>
              <a:endParaRPr lang="en-US" b="1">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rtlCol="0">
            <a:spAutoFit/>
          </a:bodyPr>
          <a:lstStyle/>
          <a:p>
            <a:r>
              <a:rPr lang="en-US" dirty="0"/>
              <a:t>2</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descr="A picture containing square&#10;&#10;Description automatically generated">
            <a:extLst>
              <a:ext uri="{FF2B5EF4-FFF2-40B4-BE49-F238E27FC236}">
                <a16:creationId xmlns:a16="http://schemas.microsoft.com/office/drawing/2014/main" id="{8DC3976C-9CA2-4902-90FA-D0A3BEAF25DF}"/>
              </a:ext>
            </a:extLst>
          </p:cNvPr>
          <p:cNvPicPr>
            <a:picLocks noChangeAspect="1"/>
          </p:cNvPicPr>
          <p:nvPr/>
        </p:nvPicPr>
        <p:blipFill>
          <a:blip r:embed="rId4"/>
          <a:stretch>
            <a:fillRect/>
          </a:stretch>
        </p:blipFill>
        <p:spPr>
          <a:xfrm>
            <a:off x="1249681" y="2468418"/>
            <a:ext cx="3509048" cy="3441907"/>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68F12CDD-FCDF-426B-89A9-1F5A0036C0ED}"/>
              </a:ext>
            </a:extLst>
          </p:cNvPr>
          <p:cNvPicPr>
            <a:picLocks noChangeAspect="1"/>
          </p:cNvPicPr>
          <p:nvPr/>
        </p:nvPicPr>
        <p:blipFill>
          <a:blip r:embed="rId5"/>
          <a:stretch>
            <a:fillRect/>
          </a:stretch>
        </p:blipFill>
        <p:spPr>
          <a:xfrm>
            <a:off x="5801684" y="2185771"/>
            <a:ext cx="3204682" cy="230771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1DD6871D-38EC-4FBA-840B-94D86F80DBA3}"/>
              </a:ext>
            </a:extLst>
          </p:cNvPr>
          <p:cNvPicPr>
            <a:picLocks noChangeAspect="1"/>
          </p:cNvPicPr>
          <p:nvPr/>
        </p:nvPicPr>
        <p:blipFill rotWithShape="1">
          <a:blip r:embed="rId6"/>
          <a:srcRect l="16376" t="41995" r="52265" b="44315"/>
          <a:stretch/>
        </p:blipFill>
        <p:spPr>
          <a:xfrm>
            <a:off x="5365750" y="4736965"/>
            <a:ext cx="3644891" cy="1173360"/>
          </a:xfrm>
          <a:prstGeom prst="rect">
            <a:avLst/>
          </a:prstGeom>
        </p:spPr>
      </p:pic>
      <p:sp>
        <p:nvSpPr>
          <p:cNvPr id="13" name="TextBox 12">
            <a:extLst>
              <a:ext uri="{FF2B5EF4-FFF2-40B4-BE49-F238E27FC236}">
                <a16:creationId xmlns:a16="http://schemas.microsoft.com/office/drawing/2014/main" id="{9C6225BD-4D89-4CD4-B6C8-F764CDE40D41}"/>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1770072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341598" y="525055"/>
            <a:ext cx="5519420" cy="1371118"/>
            <a:chOff x="341598" y="525055"/>
            <a:chExt cx="5519420" cy="1371118"/>
          </a:xfrm>
        </p:grpSpPr>
        <p:sp>
          <p:nvSpPr>
            <p:cNvPr id="7" name="직사각형 133">
              <a:extLst>
                <a:ext uri="{FF2B5EF4-FFF2-40B4-BE49-F238E27FC236}">
                  <a16:creationId xmlns:a16="http://schemas.microsoft.com/office/drawing/2014/main" id="{E5493841-CD92-42D8-9713-BFBD37B5CC4F}"/>
                </a:ext>
              </a:extLst>
            </p:cNvPr>
            <p:cNvSpPr/>
            <p:nvPr/>
          </p:nvSpPr>
          <p:spPr>
            <a:xfrm>
              <a:off x="341598" y="1465286"/>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b="1">
                  <a:solidFill>
                    <a:schemeClr val="bg1"/>
                  </a:solidFill>
                  <a:latin typeface="Samsung Sharp Sans"/>
                  <a:ea typeface="Samsung Sharp Sans" pitchFamily="2" charset="0"/>
                  <a:cs typeface="Samsung Sharp Sans" pitchFamily="2" charset="0"/>
                </a:rPr>
                <a:t>7- XGBoost</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rtlCol="0">
            <a:spAutoFit/>
          </a:bodyPr>
          <a:lstStyle/>
          <a:p>
            <a:r>
              <a:rPr lang="en-US" dirty="0"/>
              <a:t>2</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descr="A picture containing square&#10;&#10;Description automatically generated">
            <a:extLst>
              <a:ext uri="{FF2B5EF4-FFF2-40B4-BE49-F238E27FC236}">
                <a16:creationId xmlns:a16="http://schemas.microsoft.com/office/drawing/2014/main" id="{11135FC3-8EB1-4E34-B754-6120E750FE66}"/>
              </a:ext>
            </a:extLst>
          </p:cNvPr>
          <p:cNvPicPr>
            <a:picLocks noChangeAspect="1"/>
          </p:cNvPicPr>
          <p:nvPr/>
        </p:nvPicPr>
        <p:blipFill>
          <a:blip r:embed="rId4"/>
          <a:stretch>
            <a:fillRect/>
          </a:stretch>
        </p:blipFill>
        <p:spPr>
          <a:xfrm>
            <a:off x="1228572" y="2340225"/>
            <a:ext cx="3745471" cy="3678123"/>
          </a:xfrm>
          <a:prstGeom prst="rect">
            <a:avLst/>
          </a:prstGeom>
        </p:spPr>
      </p:pic>
      <p:pic>
        <p:nvPicPr>
          <p:cNvPr id="4" name="Picture 8" descr="A picture containing graphical user interface&#10;&#10;Description automatically generated">
            <a:extLst>
              <a:ext uri="{FF2B5EF4-FFF2-40B4-BE49-F238E27FC236}">
                <a16:creationId xmlns:a16="http://schemas.microsoft.com/office/drawing/2014/main" id="{CCD280EC-027A-4EB6-A757-39B548330FA5}"/>
              </a:ext>
            </a:extLst>
          </p:cNvPr>
          <p:cNvPicPr>
            <a:picLocks noChangeAspect="1"/>
          </p:cNvPicPr>
          <p:nvPr/>
        </p:nvPicPr>
        <p:blipFill>
          <a:blip r:embed="rId5"/>
          <a:stretch>
            <a:fillRect/>
          </a:stretch>
        </p:blipFill>
        <p:spPr>
          <a:xfrm>
            <a:off x="5967779" y="2173002"/>
            <a:ext cx="3204682" cy="2307717"/>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B6B6ABA0-DF66-4719-AA69-4C5530FBBC98}"/>
              </a:ext>
            </a:extLst>
          </p:cNvPr>
          <p:cNvPicPr>
            <a:picLocks noChangeAspect="1"/>
          </p:cNvPicPr>
          <p:nvPr/>
        </p:nvPicPr>
        <p:blipFill rotWithShape="1">
          <a:blip r:embed="rId6"/>
          <a:srcRect l="16667" t="34750" r="52542" b="51250"/>
          <a:stretch/>
        </p:blipFill>
        <p:spPr>
          <a:xfrm>
            <a:off x="5544829" y="4609238"/>
            <a:ext cx="3626698" cy="1249949"/>
          </a:xfrm>
          <a:prstGeom prst="rect">
            <a:avLst/>
          </a:prstGeom>
        </p:spPr>
      </p:pic>
      <p:sp>
        <p:nvSpPr>
          <p:cNvPr id="13" name="TextBox 12">
            <a:extLst>
              <a:ext uri="{FF2B5EF4-FFF2-40B4-BE49-F238E27FC236}">
                <a16:creationId xmlns:a16="http://schemas.microsoft.com/office/drawing/2014/main" id="{B5604B44-8BE7-4D70-994D-A6FE79E6C7FC}"/>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190306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277715" y="525055"/>
            <a:ext cx="5519420" cy="1409427"/>
            <a:chOff x="277715" y="525055"/>
            <a:chExt cx="5519420" cy="1409427"/>
          </a:xfrm>
        </p:grpSpPr>
        <p:sp>
          <p:nvSpPr>
            <p:cNvPr id="7" name="직사각형 133">
              <a:extLst>
                <a:ext uri="{FF2B5EF4-FFF2-40B4-BE49-F238E27FC236}">
                  <a16:creationId xmlns:a16="http://schemas.microsoft.com/office/drawing/2014/main" id="{E5493841-CD92-42D8-9713-BFBD37B5CC4F}"/>
                </a:ext>
              </a:extLst>
            </p:cNvPr>
            <p:cNvSpPr/>
            <p:nvPr/>
          </p:nvSpPr>
          <p:spPr>
            <a:xfrm>
              <a:off x="277715" y="1503595"/>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2800" b="1">
                  <a:ea typeface="+mn-lt"/>
                  <a:cs typeface="+mn-lt"/>
                </a:rPr>
                <a:t>8- Decision Tree Classifier</a:t>
              </a:r>
              <a:endParaRPr lang="en-US" b="1">
                <a:cs typeface="Calibri"/>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2" name="Picture 3">
            <a:extLst>
              <a:ext uri="{FF2B5EF4-FFF2-40B4-BE49-F238E27FC236}">
                <a16:creationId xmlns:a16="http://schemas.microsoft.com/office/drawing/2014/main" id="{0C0FFD72-3809-4D1C-82CB-D1BBACA5AF5E}"/>
              </a:ext>
            </a:extLst>
          </p:cNvPr>
          <p:cNvPicPr>
            <a:picLocks noChangeAspect="1"/>
          </p:cNvPicPr>
          <p:nvPr/>
        </p:nvPicPr>
        <p:blipFill>
          <a:blip r:embed="rId4"/>
          <a:stretch>
            <a:fillRect/>
          </a:stretch>
        </p:blipFill>
        <p:spPr>
          <a:xfrm>
            <a:off x="1082115" y="2340225"/>
            <a:ext cx="3725134" cy="3656888"/>
          </a:xfrm>
          <a:prstGeom prst="rect">
            <a:avLst/>
          </a:prstGeom>
        </p:spPr>
      </p:pic>
      <p:pic>
        <p:nvPicPr>
          <p:cNvPr id="4" name="Picture 8">
            <a:extLst>
              <a:ext uri="{FF2B5EF4-FFF2-40B4-BE49-F238E27FC236}">
                <a16:creationId xmlns:a16="http://schemas.microsoft.com/office/drawing/2014/main" id="{EFC43966-9613-48EE-A217-3B58ABB42357}"/>
              </a:ext>
            </a:extLst>
          </p:cNvPr>
          <p:cNvPicPr>
            <a:picLocks noChangeAspect="1"/>
          </p:cNvPicPr>
          <p:nvPr/>
        </p:nvPicPr>
        <p:blipFill>
          <a:blip r:embed="rId5"/>
          <a:stretch>
            <a:fillRect/>
          </a:stretch>
        </p:blipFill>
        <p:spPr>
          <a:xfrm>
            <a:off x="5891119" y="2249619"/>
            <a:ext cx="3230238" cy="2358802"/>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F6EE035C-B86E-4937-BA9B-608B1D8E1633}"/>
              </a:ext>
            </a:extLst>
          </p:cNvPr>
          <p:cNvPicPr>
            <a:picLocks noChangeAspect="1"/>
          </p:cNvPicPr>
          <p:nvPr/>
        </p:nvPicPr>
        <p:blipFill rotWithShape="1">
          <a:blip r:embed="rId6"/>
          <a:srcRect l="16667" t="49341" r="52511" b="37386"/>
          <a:stretch/>
        </p:blipFill>
        <p:spPr>
          <a:xfrm>
            <a:off x="5519402" y="4830567"/>
            <a:ext cx="3644840" cy="1169147"/>
          </a:xfrm>
          <a:prstGeom prst="rect">
            <a:avLst/>
          </a:prstGeom>
        </p:spPr>
      </p:pic>
      <p:sp>
        <p:nvSpPr>
          <p:cNvPr id="12" name="TextBox 11">
            <a:extLst>
              <a:ext uri="{FF2B5EF4-FFF2-40B4-BE49-F238E27FC236}">
                <a16:creationId xmlns:a16="http://schemas.microsoft.com/office/drawing/2014/main" id="{89D1EF91-5146-4734-B800-2DC2E98B3292}"/>
              </a:ext>
            </a:extLst>
          </p:cNvPr>
          <p:cNvSpPr txBox="1"/>
          <p:nvPr/>
        </p:nvSpPr>
        <p:spPr>
          <a:xfrm>
            <a:off x="336906" y="4445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600" b="1" u="sng" dirty="0">
                <a:solidFill>
                  <a:schemeClr val="bg1"/>
                </a:solidFill>
              </a:rPr>
              <a:t>Modelling:</a:t>
            </a:r>
            <a:endParaRPr lang="en-GB" u="sng" dirty="0">
              <a:solidFill>
                <a:schemeClr val="bg1"/>
              </a:solidFill>
              <a:cs typeface="Calibri"/>
            </a:endParaRPr>
          </a:p>
        </p:txBody>
      </p:sp>
    </p:spTree>
    <p:extLst>
      <p:ext uri="{BB962C8B-B14F-4D97-AF65-F5344CB8AC3E}">
        <p14:creationId xmlns:p14="http://schemas.microsoft.com/office/powerpoint/2010/main" val="680293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2AABC244-4CCD-45D6-B0B3-37DF003D1191}"/>
              </a:ext>
            </a:extLst>
          </p:cNvPr>
          <p:cNvPicPr>
            <a:picLocks noChangeAspect="1"/>
          </p:cNvPicPr>
          <p:nvPr/>
        </p:nvPicPr>
        <p:blipFill>
          <a:blip r:embed="rId2"/>
          <a:stretch>
            <a:fillRect/>
          </a:stretch>
        </p:blipFill>
        <p:spPr>
          <a:xfrm>
            <a:off x="1328622" y="2606400"/>
            <a:ext cx="6952760" cy="3537305"/>
          </a:xfrm>
          <a:prstGeom prst="rect">
            <a:avLst/>
          </a:prstGeom>
        </p:spPr>
      </p:pic>
      <p:sp>
        <p:nvSpPr>
          <p:cNvPr id="3" name="TextBox 2">
            <a:extLst>
              <a:ext uri="{FF2B5EF4-FFF2-40B4-BE49-F238E27FC236}">
                <a16:creationId xmlns:a16="http://schemas.microsoft.com/office/drawing/2014/main" id="{1184C84A-BE54-4F93-A312-9C2518F5E8DE}"/>
              </a:ext>
            </a:extLst>
          </p:cNvPr>
          <p:cNvSpPr txBox="1"/>
          <p:nvPr/>
        </p:nvSpPr>
        <p:spPr>
          <a:xfrm>
            <a:off x="66137" y="1042330"/>
            <a:ext cx="95793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a:solidFill>
                  <a:schemeClr val="lt1"/>
                </a:solidFill>
                <a:ea typeface="+mn-lt"/>
                <a:cs typeface="+mn-lt"/>
              </a:rPr>
              <a:t>Though The Random forest Classifier gets the best result, We will use it as our main model to connect it's API with the GUI</a:t>
            </a:r>
            <a:endParaRPr lang="en-US" sz="2400" b="1">
              <a:solidFill>
                <a:schemeClr val="lt1"/>
              </a:solidFill>
              <a:ea typeface="+mn-lt"/>
              <a:cs typeface="+mn-lt"/>
            </a:endParaRPr>
          </a:p>
        </p:txBody>
      </p:sp>
    </p:spTree>
    <p:extLst>
      <p:ext uri="{BB962C8B-B14F-4D97-AF65-F5344CB8AC3E}">
        <p14:creationId xmlns:p14="http://schemas.microsoft.com/office/powerpoint/2010/main" val="1635074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1EE535B1-E359-4231-9D16-D7EB0C7DC8E0}"/>
              </a:ext>
            </a:extLst>
          </p:cNvPr>
          <p:cNvPicPr>
            <a:picLocks noChangeAspect="1"/>
          </p:cNvPicPr>
          <p:nvPr/>
        </p:nvPicPr>
        <p:blipFill>
          <a:blip r:embed="rId2"/>
          <a:stretch>
            <a:fillRect/>
          </a:stretch>
        </p:blipFill>
        <p:spPr>
          <a:xfrm>
            <a:off x="119223" y="1339549"/>
            <a:ext cx="9604512" cy="4698448"/>
          </a:xfrm>
          <a:prstGeom prst="rect">
            <a:avLst/>
          </a:prstGeom>
        </p:spPr>
      </p:pic>
      <p:sp>
        <p:nvSpPr>
          <p:cNvPr id="3" name="TextBox 2">
            <a:extLst>
              <a:ext uri="{FF2B5EF4-FFF2-40B4-BE49-F238E27FC236}">
                <a16:creationId xmlns:a16="http://schemas.microsoft.com/office/drawing/2014/main" id="{3C7C66F2-DE48-4213-8842-071CE2D50A93}"/>
              </a:ext>
            </a:extLst>
          </p:cNvPr>
          <p:cNvSpPr txBox="1"/>
          <p:nvPr/>
        </p:nvSpPr>
        <p:spPr>
          <a:xfrm>
            <a:off x="389007" y="52710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FFFFFF"/>
                </a:solidFill>
              </a:rPr>
              <a:t>GUI</a:t>
            </a:r>
            <a:r>
              <a:rPr lang="en-US" sz="2400">
                <a:cs typeface="Calibri"/>
              </a:rPr>
              <a:t>​</a:t>
            </a:r>
          </a:p>
        </p:txBody>
      </p:sp>
    </p:spTree>
    <p:extLst>
      <p:ext uri="{BB962C8B-B14F-4D97-AF65-F5344CB8AC3E}">
        <p14:creationId xmlns:p14="http://schemas.microsoft.com/office/powerpoint/2010/main" val="3668636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 chat or text message&#10;&#10;Description automatically generated">
            <a:extLst>
              <a:ext uri="{FF2B5EF4-FFF2-40B4-BE49-F238E27FC236}">
                <a16:creationId xmlns:a16="http://schemas.microsoft.com/office/drawing/2014/main" id="{D9E378CA-619E-4ED0-B078-E0711E5F980E}"/>
              </a:ext>
            </a:extLst>
          </p:cNvPr>
          <p:cNvPicPr>
            <a:picLocks noChangeAspect="1"/>
          </p:cNvPicPr>
          <p:nvPr/>
        </p:nvPicPr>
        <p:blipFill>
          <a:blip r:embed="rId2"/>
          <a:stretch>
            <a:fillRect/>
          </a:stretch>
        </p:blipFill>
        <p:spPr>
          <a:xfrm>
            <a:off x="515713" y="2327790"/>
            <a:ext cx="8877613" cy="1097205"/>
          </a:xfrm>
          <a:prstGeom prst="rect">
            <a:avLst/>
          </a:prstGeom>
        </p:spPr>
      </p:pic>
      <p:pic>
        <p:nvPicPr>
          <p:cNvPr id="4" name="Picture 4" descr="Graphical user interface, text, application, chat or text message&#10;&#10;Description automatically generated">
            <a:extLst>
              <a:ext uri="{FF2B5EF4-FFF2-40B4-BE49-F238E27FC236}">
                <a16:creationId xmlns:a16="http://schemas.microsoft.com/office/drawing/2014/main" id="{EC0F10CB-BF5E-4468-9B99-8E7D58F8EF59}"/>
              </a:ext>
            </a:extLst>
          </p:cNvPr>
          <p:cNvPicPr>
            <a:picLocks noChangeAspect="1"/>
          </p:cNvPicPr>
          <p:nvPr/>
        </p:nvPicPr>
        <p:blipFill>
          <a:blip r:embed="rId3"/>
          <a:stretch>
            <a:fillRect/>
          </a:stretch>
        </p:blipFill>
        <p:spPr>
          <a:xfrm>
            <a:off x="515713" y="4670038"/>
            <a:ext cx="8877613" cy="1220868"/>
          </a:xfrm>
          <a:prstGeom prst="rect">
            <a:avLst/>
          </a:prstGeom>
        </p:spPr>
      </p:pic>
      <p:sp>
        <p:nvSpPr>
          <p:cNvPr id="5" name="TextBox 1">
            <a:extLst>
              <a:ext uri="{FF2B5EF4-FFF2-40B4-BE49-F238E27FC236}">
                <a16:creationId xmlns:a16="http://schemas.microsoft.com/office/drawing/2014/main" id="{8975CF09-8B55-4F49-B041-F91749BC7363}"/>
              </a:ext>
            </a:extLst>
          </p:cNvPr>
          <p:cNvSpPr txBox="1"/>
          <p:nvPr/>
        </p:nvSpPr>
        <p:spPr>
          <a:xfrm>
            <a:off x="3780226" y="1527143"/>
            <a:ext cx="274320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cs typeface="Calibri"/>
              </a:rPr>
              <a:t>Positive</a:t>
            </a:r>
            <a:r>
              <a:rPr lang="en-US" sz="2400" b="1">
                <a:ea typeface="+mn-lt"/>
                <a:cs typeface="+mn-lt"/>
              </a:rPr>
              <a:t> Result : </a:t>
            </a:r>
          </a:p>
        </p:txBody>
      </p:sp>
      <p:sp>
        <p:nvSpPr>
          <p:cNvPr id="6" name="TextBox 1">
            <a:extLst>
              <a:ext uri="{FF2B5EF4-FFF2-40B4-BE49-F238E27FC236}">
                <a16:creationId xmlns:a16="http://schemas.microsoft.com/office/drawing/2014/main" id="{D969DD3F-76BB-4BDD-8808-E8C0A0648A1D}"/>
              </a:ext>
            </a:extLst>
          </p:cNvPr>
          <p:cNvSpPr txBox="1"/>
          <p:nvPr/>
        </p:nvSpPr>
        <p:spPr>
          <a:xfrm>
            <a:off x="3697703" y="4013462"/>
            <a:ext cx="2743200"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ea typeface="+mn-lt"/>
                <a:cs typeface="+mn-lt"/>
              </a:rPr>
              <a:t>Negative Result :</a:t>
            </a:r>
          </a:p>
        </p:txBody>
      </p:sp>
      <p:sp>
        <p:nvSpPr>
          <p:cNvPr id="7" name="TextBox 6">
            <a:extLst>
              <a:ext uri="{FF2B5EF4-FFF2-40B4-BE49-F238E27FC236}">
                <a16:creationId xmlns:a16="http://schemas.microsoft.com/office/drawing/2014/main" id="{CEC2B45A-0601-431D-BB9F-B26CA54BC02E}"/>
              </a:ext>
            </a:extLst>
          </p:cNvPr>
          <p:cNvSpPr txBox="1"/>
          <p:nvPr/>
        </p:nvSpPr>
        <p:spPr>
          <a:xfrm>
            <a:off x="464529" y="49876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ea typeface="+mn-lt"/>
                <a:cs typeface="+mn-lt"/>
              </a:rPr>
              <a:t>Prediction Result</a:t>
            </a:r>
            <a:endParaRPr lang="en-US" sz="2400" b="1">
              <a:solidFill>
                <a:schemeClr val="bg1"/>
              </a:solidFill>
              <a:cs typeface="Calibri"/>
            </a:endParaRPr>
          </a:p>
        </p:txBody>
      </p:sp>
    </p:spTree>
    <p:extLst>
      <p:ext uri="{BB962C8B-B14F-4D97-AF65-F5344CB8AC3E}">
        <p14:creationId xmlns:p14="http://schemas.microsoft.com/office/powerpoint/2010/main" val="3186613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8975CF09-8B55-4F49-B041-F91749BC7363}"/>
              </a:ext>
            </a:extLst>
          </p:cNvPr>
          <p:cNvSpPr txBox="1"/>
          <p:nvPr/>
        </p:nvSpPr>
        <p:spPr>
          <a:xfrm>
            <a:off x="243841" y="1354423"/>
            <a:ext cx="8890000" cy="48013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0" dirty="0">
                <a:solidFill>
                  <a:srgbClr val="111111"/>
                </a:solidFill>
                <a:effectLst/>
                <a:latin typeface="Roboto" panose="020B0604020202020204" pitchFamily="2" charset="0"/>
              </a:rPr>
              <a:t>Follow these guidelines to keep your heart healthy:</a:t>
            </a:r>
          </a:p>
          <a:p>
            <a:endParaRPr lang="en-US" b="0" i="0" dirty="0">
              <a:solidFill>
                <a:srgbClr val="111111"/>
              </a:solidFill>
              <a:effectLst/>
              <a:latin typeface="Roboto" panose="020B0604020202020204" pitchFamily="2" charset="0"/>
            </a:endParaRP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Eat a balanced diet.</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Maintain a reasonable body weight.</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Stay at least moderately physically active, within any limits your cardiologist gives you.</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Check your cholesterol level regularly, especially if your family has a history of heart disease.</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Avoid smoking tobacco, using intravenous drugs, or taking street drugs. These behaviors are even riskier for you than for people without congenital heart disease.</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Get regular medical care from your primary care physician. Even though you have a cardiologist, you still need a primary care doctor who is in charge of all your medical care.</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Take care of your dental health. Regular dental care minimizes the chance of infections that could affect your heart. Your cardiologist will tell you if you need to take antibiotics, based on the type of heart disease that you have. See the section on Endocarditis for more information..</a:t>
            </a:r>
            <a:endParaRPr lang="en-US" b="1" dirty="0">
              <a:ea typeface="+mn-lt"/>
              <a:cs typeface="+mn-lt"/>
            </a:endParaRPr>
          </a:p>
        </p:txBody>
      </p:sp>
      <p:sp>
        <p:nvSpPr>
          <p:cNvPr id="7" name="TextBox 6">
            <a:extLst>
              <a:ext uri="{FF2B5EF4-FFF2-40B4-BE49-F238E27FC236}">
                <a16:creationId xmlns:a16="http://schemas.microsoft.com/office/drawing/2014/main" id="{CEC2B45A-0601-431D-BB9F-B26CA54BC02E}"/>
              </a:ext>
            </a:extLst>
          </p:cNvPr>
          <p:cNvSpPr txBox="1"/>
          <p:nvPr/>
        </p:nvSpPr>
        <p:spPr>
          <a:xfrm>
            <a:off x="464529" y="49876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ea typeface="+mn-lt"/>
                <a:cs typeface="+mn-lt"/>
              </a:rPr>
              <a:t>Recommendations</a:t>
            </a:r>
            <a:endParaRPr lang="en-US" sz="2400" b="1" dirty="0">
              <a:solidFill>
                <a:schemeClr val="bg1"/>
              </a:solidFill>
              <a:cs typeface="Calibri"/>
            </a:endParaRPr>
          </a:p>
        </p:txBody>
      </p:sp>
    </p:spTree>
    <p:extLst>
      <p:ext uri="{BB962C8B-B14F-4D97-AF65-F5344CB8AC3E}">
        <p14:creationId xmlns:p14="http://schemas.microsoft.com/office/powerpoint/2010/main" val="3896706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8975CF09-8B55-4F49-B041-F91749BC7363}"/>
              </a:ext>
            </a:extLst>
          </p:cNvPr>
          <p:cNvSpPr txBox="1"/>
          <p:nvPr/>
        </p:nvSpPr>
        <p:spPr>
          <a:xfrm>
            <a:off x="243841" y="1354423"/>
            <a:ext cx="8890000" cy="452431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0" dirty="0">
                <a:solidFill>
                  <a:srgbClr val="111111"/>
                </a:solidFill>
                <a:effectLst/>
                <a:latin typeface="Roboto" panose="020B0604020202020204" pitchFamily="2" charset="0"/>
              </a:rPr>
              <a:t>Following the recommendations of your cardiologist is important for keeping your heart healthy. These recommendations include:</a:t>
            </a:r>
          </a:p>
          <a:p>
            <a:endParaRPr lang="en-US" b="0" i="0" dirty="0">
              <a:solidFill>
                <a:srgbClr val="111111"/>
              </a:solidFill>
              <a:effectLst/>
              <a:latin typeface="Roboto" panose="020B0604020202020204" pitchFamily="2" charset="0"/>
            </a:endParaRP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Keep your follow-up appointments with your cardiologist.</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Take your medicines as prescribed.</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Make sure you have the necessary tests done when your doctor orders them.</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Follow any physical activity recommendations and restrictions.</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Talk with your cardiologist if you feel that a treatment or follow-up is making your feel worse or is unnecessary. Don't make any changes to your plan without consulting your doctor.</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Check on possible side effects of over-the-counter medications, vitamins, herbal preparations or prescription medications before taking them. Discuss any potential cardiac side effects or drug interactions with your primary care physician, cardiologist or pharmacist.</a:t>
            </a:r>
          </a:p>
          <a:p>
            <a:pPr marL="285750" indent="-285750">
              <a:buFont typeface="Wingdings" panose="05000000000000000000" pitchFamily="2" charset="2"/>
              <a:buChar char="q"/>
            </a:pPr>
            <a:r>
              <a:rPr lang="en-US" b="0" i="0" dirty="0">
                <a:solidFill>
                  <a:srgbClr val="111111"/>
                </a:solidFill>
                <a:effectLst/>
                <a:latin typeface="Roboto" panose="020B0604020202020204" pitchFamily="2" charset="0"/>
              </a:rPr>
              <a:t>Discuss your heart disease with your doctors before having a surgical procedure. Sometimes the surgery or anesthesia can affect your heart.</a:t>
            </a:r>
            <a:endParaRPr lang="en-US" b="1" dirty="0">
              <a:ea typeface="+mn-lt"/>
              <a:cs typeface="+mn-lt"/>
            </a:endParaRPr>
          </a:p>
        </p:txBody>
      </p:sp>
      <p:sp>
        <p:nvSpPr>
          <p:cNvPr id="7" name="TextBox 6">
            <a:extLst>
              <a:ext uri="{FF2B5EF4-FFF2-40B4-BE49-F238E27FC236}">
                <a16:creationId xmlns:a16="http://schemas.microsoft.com/office/drawing/2014/main" id="{CEC2B45A-0601-431D-BB9F-B26CA54BC02E}"/>
              </a:ext>
            </a:extLst>
          </p:cNvPr>
          <p:cNvSpPr txBox="1"/>
          <p:nvPr/>
        </p:nvSpPr>
        <p:spPr>
          <a:xfrm>
            <a:off x="464529" y="49876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ea typeface="+mn-lt"/>
                <a:cs typeface="+mn-lt"/>
              </a:rPr>
              <a:t>Recommendations</a:t>
            </a:r>
            <a:endParaRPr lang="en-US" sz="2400" b="1" dirty="0">
              <a:solidFill>
                <a:schemeClr val="bg1"/>
              </a:solidFill>
              <a:cs typeface="Calibri"/>
            </a:endParaRPr>
          </a:p>
        </p:txBody>
      </p:sp>
    </p:spTree>
    <p:extLst>
      <p:ext uri="{BB962C8B-B14F-4D97-AF65-F5344CB8AC3E}">
        <p14:creationId xmlns:p14="http://schemas.microsoft.com/office/powerpoint/2010/main" val="1268850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800" y="525055"/>
            <a:ext cx="8587501" cy="938702"/>
            <a:chOff x="558800" y="525055"/>
            <a:chExt cx="8587501" cy="938702"/>
          </a:xfrm>
        </p:grpSpPr>
        <p:sp>
          <p:nvSpPr>
            <p:cNvPr id="7" name="직사각형 133">
              <a:extLst>
                <a:ext uri="{FF2B5EF4-FFF2-40B4-BE49-F238E27FC236}">
                  <a16:creationId xmlns:a16="http://schemas.microsoft.com/office/drawing/2014/main" id="{E5493841-CD92-42D8-9713-BFBD37B5CC4F}"/>
                </a:ext>
              </a:extLst>
            </p:cNvPr>
            <p:cNvSpPr/>
            <p:nvPr/>
          </p:nvSpPr>
          <p:spPr>
            <a:xfrm>
              <a:off x="3626881" y="1032870"/>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a:solidFill>
                    <a:schemeClr val="bg1"/>
                  </a:solidFill>
                  <a:latin typeface="Samsung Sharp Sans"/>
                  <a:ea typeface="Samsung Sharp Sans" pitchFamily="2" charset="0"/>
                  <a:cs typeface="Samsung Sharp Sans" pitchFamily="2" charset="0"/>
                </a:rPr>
                <a:t>GitHub</a:t>
              </a:r>
              <a:endParaRPr lang="en-US" altLang="ko-KR" sz="280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2173082" y="4097233"/>
            <a:ext cx="7729429" cy="579971"/>
            <a:chOff x="4181256" y="3224809"/>
            <a:chExt cx="7729429" cy="579971"/>
          </a:xfrm>
        </p:grpSpPr>
        <p:sp>
          <p:nvSpPr>
            <p:cNvPr id="17" name="직사각형 16">
              <a:extLst>
                <a:ext uri="{FF2B5EF4-FFF2-40B4-BE49-F238E27FC236}">
                  <a16:creationId xmlns:a16="http://schemas.microsoft.com/office/drawing/2014/main" id="{3A3EB96E-63FB-426A-AE11-5EEDEF953962}"/>
                </a:ext>
              </a:extLst>
            </p:cNvPr>
            <p:cNvSpPr/>
            <p:nvPr/>
          </p:nvSpPr>
          <p:spPr>
            <a:xfrm>
              <a:off x="4494765" y="3527781"/>
              <a:ext cx="74159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418704" cy="369332"/>
          </a:xfrm>
          <a:prstGeom prst="rect">
            <a:avLst/>
          </a:prstGeom>
          <a:noFill/>
        </p:spPr>
        <p:txBody>
          <a:bodyPr wrap="none" rtlCol="0">
            <a:spAutoFit/>
          </a:bodyPr>
          <a:lstStyle/>
          <a:p>
            <a:r>
              <a:rPr lang="en-US" dirty="0"/>
              <a:t>14</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sp>
        <p:nvSpPr>
          <p:cNvPr id="2" name="TextBox 1">
            <a:extLst>
              <a:ext uri="{FF2B5EF4-FFF2-40B4-BE49-F238E27FC236}">
                <a16:creationId xmlns:a16="http://schemas.microsoft.com/office/drawing/2014/main" id="{05F0BC2F-6DAF-4DBC-80B7-8F302FFD16D8}"/>
              </a:ext>
            </a:extLst>
          </p:cNvPr>
          <p:cNvSpPr txBox="1"/>
          <p:nvPr/>
        </p:nvSpPr>
        <p:spPr>
          <a:xfrm>
            <a:off x="2437541" y="4031672"/>
            <a:ext cx="60189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https://github.com/olaelshiekh/Heart_Disease_detection</a:t>
            </a:r>
            <a:endParaRPr lang="en-US"/>
          </a:p>
          <a:p>
            <a:endParaRPr lang="en-US">
              <a:cs typeface="Calibri"/>
            </a:endParaRPr>
          </a:p>
        </p:txBody>
      </p:sp>
    </p:spTree>
    <p:extLst>
      <p:ext uri="{BB962C8B-B14F-4D97-AF65-F5344CB8AC3E}">
        <p14:creationId xmlns:p14="http://schemas.microsoft.com/office/powerpoint/2010/main" val="349297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1" y="1645104"/>
            <a:ext cx="9902825" cy="5212897"/>
            <a:chOff x="-1" y="1209675"/>
            <a:chExt cx="9902825" cy="5212897"/>
          </a:xfrm>
        </p:grpSpPr>
        <p:sp>
          <p:nvSpPr>
            <p:cNvPr id="14" name="직사각형 13"/>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6" name="직사각형 133">
            <a:extLst>
              <a:ext uri="{FF2B5EF4-FFF2-40B4-BE49-F238E27FC236}">
                <a16:creationId xmlns:a16="http://schemas.microsoft.com/office/drawing/2014/main" id="{A14E28ED-9373-4950-9AA4-B9CBE68EE6E3}"/>
              </a:ext>
            </a:extLst>
          </p:cNvPr>
          <p:cNvSpPr/>
          <p:nvPr/>
        </p:nvSpPr>
        <p:spPr>
          <a:xfrm>
            <a:off x="558800" y="943650"/>
            <a:ext cx="87852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p>
            <a:r>
              <a:rPr lang="en-US" altLang="ko-KR" sz="2800" dirty="0">
                <a:solidFill>
                  <a:srgbClr val="193EB0"/>
                </a:solidFill>
                <a:latin typeface="Samsung Sharp Sans" pitchFamily="2" charset="0"/>
                <a:ea typeface="Samsung Sharp Sans" pitchFamily="2" charset="0"/>
                <a:cs typeface="Samsung Sharp Sans" pitchFamily="2" charset="0"/>
              </a:rPr>
              <a:t>Presentation Contents</a:t>
            </a:r>
          </a:p>
        </p:txBody>
      </p:sp>
      <p:graphicFrame>
        <p:nvGraphicFramePr>
          <p:cNvPr id="3" name="Table 2">
            <a:extLst>
              <a:ext uri="{FF2B5EF4-FFF2-40B4-BE49-F238E27FC236}">
                <a16:creationId xmlns:a16="http://schemas.microsoft.com/office/drawing/2014/main" id="{DA90F312-911B-44BA-94EE-743C9CDF643D}"/>
              </a:ext>
            </a:extLst>
          </p:cNvPr>
          <p:cNvGraphicFramePr>
            <a:graphicFrameLocks noGrp="1"/>
          </p:cNvGraphicFramePr>
          <p:nvPr>
            <p:extLst>
              <p:ext uri="{D42A27DB-BD31-4B8C-83A1-F6EECF244321}">
                <p14:modId xmlns:p14="http://schemas.microsoft.com/office/powerpoint/2010/main" val="3586630477"/>
              </p:ext>
            </p:extLst>
          </p:nvPr>
        </p:nvGraphicFramePr>
        <p:xfrm>
          <a:off x="558799" y="2246175"/>
          <a:ext cx="8785226" cy="3463264"/>
        </p:xfrm>
        <a:graphic>
          <a:graphicData uri="http://schemas.openxmlformats.org/drawingml/2006/table">
            <a:tbl>
              <a:tblPr firstRow="1" bandRow="1">
                <a:tableStyleId>{2D5ABB26-0587-4C30-8999-92F81FD0307C}</a:tableStyleId>
              </a:tblPr>
              <a:tblGrid>
                <a:gridCol w="1579720">
                  <a:extLst>
                    <a:ext uri="{9D8B030D-6E8A-4147-A177-3AD203B41FA5}">
                      <a16:colId xmlns:a16="http://schemas.microsoft.com/office/drawing/2014/main" val="258054500"/>
                    </a:ext>
                  </a:extLst>
                </a:gridCol>
                <a:gridCol w="7205506">
                  <a:extLst>
                    <a:ext uri="{9D8B030D-6E8A-4147-A177-3AD203B41FA5}">
                      <a16:colId xmlns:a16="http://schemas.microsoft.com/office/drawing/2014/main" val="817718739"/>
                    </a:ext>
                  </a:extLst>
                </a:gridCol>
              </a:tblGrid>
              <a:tr h="370840">
                <a:tc>
                  <a:txBody>
                    <a:bodyPr/>
                    <a:lstStyle/>
                    <a:p>
                      <a:pPr algn="l" latinLnBrk="1"/>
                      <a:r>
                        <a:rPr lang="en-US" altLang="ko-KR" sz="1600" b="1" dirty="0">
                          <a:solidFill>
                            <a:schemeClr val="bg1"/>
                          </a:solidFill>
                          <a:latin typeface="SamsungOne 400" panose="020B0503030303020204" pitchFamily="34" charset="0"/>
                          <a:ea typeface="SamsungOne 400" panose="020B0503030303020204" pitchFamily="34" charset="0"/>
                        </a:rPr>
                        <a:t>slide</a:t>
                      </a:r>
                      <a:endParaRPr lang="ko-KR" altLang="en-US" sz="1600" b="1" dirty="0">
                        <a:solidFill>
                          <a:schemeClr val="bg1"/>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B w="9525" cap="flat" cmpd="sng" algn="ctr">
                      <a:solidFill>
                        <a:schemeClr val="bg1">
                          <a:lumMod val="50000"/>
                        </a:schemeClr>
                      </a:solidFill>
                      <a:prstDash val="solid"/>
                      <a:round/>
                      <a:headEnd type="none" w="med" len="med"/>
                      <a:tailEnd type="none" w="med" len="med"/>
                    </a:lnB>
                    <a:solidFill>
                      <a:srgbClr val="193EB0"/>
                    </a:solidFill>
                  </a:tcPr>
                </a:tc>
                <a:tc>
                  <a:txBody>
                    <a:bodyPr/>
                    <a:lstStyle/>
                    <a:p>
                      <a:pPr algn="l" latinLnBrk="1"/>
                      <a:r>
                        <a:rPr lang="en-US" altLang="ko-KR" sz="1600" b="1" dirty="0">
                          <a:solidFill>
                            <a:schemeClr val="bg1"/>
                          </a:solidFill>
                          <a:latin typeface="SamsungOne 400" panose="020B0503030303020204" pitchFamily="34" charset="0"/>
                        </a:rPr>
                        <a:t>content</a:t>
                      </a:r>
                      <a:endParaRPr lang="ko-KR" altLang="en-US" sz="1600" b="1" dirty="0">
                        <a:solidFill>
                          <a:schemeClr val="bg1"/>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B w="9525" cap="flat" cmpd="sng" algn="ctr">
                      <a:solidFill>
                        <a:schemeClr val="bg1">
                          <a:lumMod val="50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257262270"/>
                  </a:ext>
                </a:extLst>
              </a:tr>
              <a:tr h="370840">
                <a:tc>
                  <a:txBody>
                    <a:bodyPr/>
                    <a:lstStyle/>
                    <a:p>
                      <a:pPr algn="l" latinLnBrk="1"/>
                      <a:r>
                        <a:rPr lang="en-US" altLang="ko-KR" sz="1200" kern="1200" dirty="0">
                          <a:solidFill>
                            <a:schemeClr val="tx1"/>
                          </a:solidFill>
                          <a:latin typeface="SamsungOne 400"/>
                          <a:ea typeface="+mn-ea"/>
                          <a:cs typeface="+mn-cs"/>
                        </a:rPr>
                        <a:t>1:2</a:t>
                      </a:r>
                      <a:endParaRPr lang="ko-KR" altLang="en-US" sz="1200" kern="1200" dirty="0">
                        <a:solidFill>
                          <a:schemeClr val="tx1"/>
                        </a:solidFill>
                        <a:latin typeface="SamsungOne 400"/>
                        <a:ea typeface="+mn-ea"/>
                        <a:cs typeface="+mn-cs"/>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171450" indent="-171450" latinLnBrk="1">
                        <a:buFont typeface="Arial"/>
                        <a:buChar char="•"/>
                      </a:pPr>
                      <a:r>
                        <a:rPr lang="en-US" altLang="ko-KR" sz="1200" kern="1200">
                          <a:solidFill>
                            <a:schemeClr val="tx1"/>
                          </a:solidFill>
                          <a:latin typeface="SamsungOne 400"/>
                          <a:ea typeface="+mn-ea"/>
                          <a:cs typeface="+mn-cs"/>
                        </a:rPr>
                        <a:t>Project name</a:t>
                      </a:r>
                      <a:endParaRPr lang="en-US" altLang="ko-KR" sz="1200" kern="1200" dirty="0">
                        <a:solidFill>
                          <a:schemeClr val="tx1"/>
                        </a:solidFill>
                        <a:latin typeface="SamsungOne 400"/>
                        <a:ea typeface="+mn-ea"/>
                        <a:cs typeface="+mn-cs"/>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542865"/>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kern="1200">
                          <a:latin typeface="SamsungOne 400"/>
                          <a:ea typeface="+mn-ea"/>
                          <a:cs typeface="+mn-cs"/>
                        </a:rPr>
                        <a:t>3:4</a:t>
                      </a:r>
                      <a:endParaRPr lang="ko-KR" altLang="en-US" sz="1200" kern="1200">
                        <a:latin typeface="SamsungOne 400"/>
                        <a:ea typeface="+mn-ea"/>
                        <a:cs typeface="+mn-cs"/>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a:latin typeface="SamsungOne 400"/>
                        </a:rPr>
                        <a:t>team</a:t>
                      </a:r>
                      <a:endParaRPr lang="en-US" altLang="ko-KR"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822390"/>
                  </a:ext>
                </a:extLst>
              </a:tr>
              <a:tr h="482619">
                <a:tc>
                  <a:txBody>
                    <a:bodyPr/>
                    <a:lstStyle/>
                    <a:p>
                      <a:pPr algn="l" latinLnBrk="1"/>
                      <a:r>
                        <a:rPr lang="en-US" altLang="ko-KR" sz="1200" kern="1200">
                          <a:latin typeface="SamsungOne 400"/>
                          <a:ea typeface="+mn-ea"/>
                          <a:cs typeface="+mn-cs"/>
                        </a:rPr>
                        <a:t>5</a:t>
                      </a:r>
                      <a:endParaRPr lang="ko-KR" altLang="en-US" sz="1200" kern="1200">
                        <a:latin typeface="SamsungOne 400"/>
                        <a:ea typeface="+mn-ea"/>
                        <a:cs typeface="+mn-cs"/>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a:latin typeface="SamsungOne 400"/>
                        </a:rPr>
                        <a:t>Introduction</a:t>
                      </a:r>
                      <a:endParaRPr lang="en-US" altLang="ko-KR"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2906187"/>
                  </a:ext>
                </a:extLst>
              </a:tr>
              <a:tr h="370840">
                <a:tc>
                  <a:txBody>
                    <a:bodyPr/>
                    <a:lstStyle/>
                    <a:p>
                      <a:pPr algn="l" latinLnBrk="1"/>
                      <a:r>
                        <a:rPr lang="en-US" altLang="ko-KR" sz="1200" kern="1200">
                          <a:latin typeface="SamsungOne 400"/>
                          <a:ea typeface="+mn-ea"/>
                          <a:cs typeface="+mn-cs"/>
                        </a:rPr>
                        <a:t>6:11</a:t>
                      </a: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a:latin typeface="SamsungOne 400"/>
                        </a:rPr>
                        <a:t>Design thinking</a:t>
                      </a:r>
                      <a:endParaRPr lang="en-US" altLang="ko-KR"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5074222"/>
                  </a:ext>
                </a:extLst>
              </a:tr>
              <a:tr h="370840">
                <a:tc>
                  <a:txBody>
                    <a:bodyPr/>
                    <a:lstStyle/>
                    <a:p>
                      <a:pPr algn="l" latinLnBrk="1"/>
                      <a:r>
                        <a:rPr lang="en-US" altLang="ko-KR" sz="1200" kern="1200">
                          <a:latin typeface="SamsungOne 400"/>
                          <a:ea typeface="+mn-ea"/>
                          <a:cs typeface="+mn-cs"/>
                        </a:rPr>
                        <a:t>12:23</a:t>
                      </a: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a:latin typeface="SamsungOne 400"/>
                        </a:rPr>
                        <a:t>EDA</a:t>
                      </a:r>
                      <a:endParaRPr lang="en-US" altLang="ko-KR"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07307105"/>
                  </a:ext>
                </a:extLst>
              </a:tr>
              <a:tr h="367765">
                <a:tc>
                  <a:txBody>
                    <a:bodyPr/>
                    <a:lstStyle/>
                    <a:p>
                      <a:pPr algn="l" latinLnBrk="1"/>
                      <a:r>
                        <a:rPr lang="en-US" altLang="ko-KR" sz="1200" kern="1200">
                          <a:latin typeface="SamsungOne 400"/>
                          <a:ea typeface="+mn-ea"/>
                          <a:cs typeface="+mn-cs"/>
                        </a:rPr>
                        <a:t>24:32</a:t>
                      </a:r>
                      <a:endParaRPr lang="ko-KR" altLang="en-US" sz="1200" kern="1200">
                        <a:latin typeface="SamsungOne 400"/>
                        <a:ea typeface="+mn-ea"/>
                        <a:cs typeface="+mn-cs"/>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a:latin typeface="SamsungOne 400"/>
                        </a:rPr>
                        <a:t>Modelling</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2975645"/>
                  </a:ext>
                </a:extLst>
              </a:tr>
              <a:tr h="370840">
                <a:tc>
                  <a:txBody>
                    <a:bodyPr/>
                    <a:lstStyle/>
                    <a:p>
                      <a:pPr algn="l" latinLnBrk="1"/>
                      <a:r>
                        <a:rPr lang="en-US" altLang="ko-KR" sz="1200" kern="1200">
                          <a:latin typeface="SamsungOne 400"/>
                          <a:ea typeface="+mn-ea"/>
                          <a:cs typeface="+mn-cs"/>
                        </a:rPr>
                        <a:t>33:34</a:t>
                      </a:r>
                      <a:endParaRPr lang="ko-KR" altLang="en-US" sz="1200" kern="1200">
                        <a:latin typeface="SamsungOne 400"/>
                        <a:ea typeface="+mn-ea"/>
                        <a:cs typeface="+mn-cs"/>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a:latin typeface="SamsungOne 400"/>
                        </a:rPr>
                        <a:t>API&amp;GUI</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779795"/>
                  </a:ext>
                </a:extLst>
              </a:tr>
              <a:tr h="370840">
                <a:tc>
                  <a:txBody>
                    <a:bodyPr/>
                    <a:lstStyle/>
                    <a:p>
                      <a:pPr algn="l" latinLnBrk="1"/>
                      <a:r>
                        <a:rPr lang="en-US" sz="1200" kern="1200">
                          <a:latin typeface="SamsungOne 400"/>
                          <a:ea typeface="+mn-ea"/>
                          <a:cs typeface="+mn-cs"/>
                        </a:rPr>
                        <a:t>35</a:t>
                      </a: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Thanks</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4244544732"/>
                  </a:ext>
                </a:extLst>
              </a:tr>
            </a:tbl>
          </a:graphicData>
        </a:graphic>
      </p:graphicFrame>
    </p:spTree>
    <p:extLst>
      <p:ext uri="{BB962C8B-B14F-4D97-AF65-F5344CB8AC3E}">
        <p14:creationId xmlns:p14="http://schemas.microsoft.com/office/powerpoint/2010/main" val="1592349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834793"/>
            <a:chOff x="558799" y="525055"/>
            <a:chExt cx="5519420" cy="834793"/>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800" dirty="0">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418704" cy="369332"/>
          </a:xfrm>
          <a:prstGeom prst="rect">
            <a:avLst/>
          </a:prstGeom>
          <a:noFill/>
        </p:spPr>
        <p:txBody>
          <a:bodyPr wrap="none" rtlCol="0">
            <a:spAutoFit/>
          </a:bodyPr>
          <a:lstStyle/>
          <a:p>
            <a:r>
              <a:rPr lang="en-US" dirty="0"/>
              <a:t>15</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sp>
        <p:nvSpPr>
          <p:cNvPr id="2" name="TextBox 1">
            <a:extLst>
              <a:ext uri="{FF2B5EF4-FFF2-40B4-BE49-F238E27FC236}">
                <a16:creationId xmlns:a16="http://schemas.microsoft.com/office/drawing/2014/main" id="{3C783DF6-2CFC-4C20-B9C4-0963F3B1D46B}"/>
              </a:ext>
            </a:extLst>
          </p:cNvPr>
          <p:cNvSpPr txBox="1"/>
          <p:nvPr/>
        </p:nvSpPr>
        <p:spPr>
          <a:xfrm>
            <a:off x="3519167" y="4890724"/>
            <a:ext cx="46982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b="1" dirty="0">
              <a:solidFill>
                <a:srgbClr val="000000"/>
              </a:solidFill>
              <a:latin typeface="Calibri"/>
              <a:cs typeface="Calibri"/>
            </a:endParaRPr>
          </a:p>
        </p:txBody>
      </p:sp>
      <p:sp>
        <p:nvSpPr>
          <p:cNvPr id="4" name="TextBox 3">
            <a:extLst>
              <a:ext uri="{FF2B5EF4-FFF2-40B4-BE49-F238E27FC236}">
                <a16:creationId xmlns:a16="http://schemas.microsoft.com/office/drawing/2014/main" id="{A45167D8-6C40-4C1F-A6FD-6E0DE168AD02}"/>
              </a:ext>
            </a:extLst>
          </p:cNvPr>
          <p:cNvSpPr txBox="1"/>
          <p:nvPr/>
        </p:nvSpPr>
        <p:spPr>
          <a:xfrm>
            <a:off x="2623905" y="5437497"/>
            <a:ext cx="50687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800" b="1">
                <a:solidFill>
                  <a:schemeClr val="accent1">
                    <a:lumMod val="50000"/>
                  </a:schemeClr>
                </a:solidFill>
              </a:rPr>
              <a:t>Honored to have any questions!</a:t>
            </a:r>
            <a:endParaRPr lang="en-US" sz="2800" b="1">
              <a:solidFill>
                <a:schemeClr val="accent1">
                  <a:lumMod val="50000"/>
                </a:schemeClr>
              </a:solidFill>
              <a:cs typeface="Calibri"/>
            </a:endParaRPr>
          </a:p>
        </p:txBody>
      </p:sp>
      <p:graphicFrame>
        <p:nvGraphicFramePr>
          <p:cNvPr id="17" name="TextBox 14">
            <a:extLst>
              <a:ext uri="{FF2B5EF4-FFF2-40B4-BE49-F238E27FC236}">
                <a16:creationId xmlns:a16="http://schemas.microsoft.com/office/drawing/2014/main" id="{54A08951-49D3-4A1F-970E-A51E469A2640}"/>
              </a:ext>
            </a:extLst>
          </p:cNvPr>
          <p:cNvGraphicFramePr/>
          <p:nvPr>
            <p:extLst>
              <p:ext uri="{D42A27DB-BD31-4B8C-83A1-F6EECF244321}">
                <p14:modId xmlns:p14="http://schemas.microsoft.com/office/powerpoint/2010/main" val="2741961892"/>
              </p:ext>
            </p:extLst>
          </p:nvPr>
        </p:nvGraphicFramePr>
        <p:xfrm>
          <a:off x="1885069" y="2438707"/>
          <a:ext cx="6546438" cy="26776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1" name="TextBox 110">
            <a:extLst>
              <a:ext uri="{FF2B5EF4-FFF2-40B4-BE49-F238E27FC236}">
                <a16:creationId xmlns:a16="http://schemas.microsoft.com/office/drawing/2014/main" id="{8B9289DF-423C-44C2-9409-A5C0B5EE2C6A}"/>
              </a:ext>
            </a:extLst>
          </p:cNvPr>
          <p:cNvSpPr txBox="1"/>
          <p:nvPr/>
        </p:nvSpPr>
        <p:spPr>
          <a:xfrm>
            <a:off x="3420928" y="813531"/>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4000" b="1" dirty="0">
                <a:solidFill>
                  <a:schemeClr val="bg1"/>
                </a:solidFill>
              </a:rPr>
              <a:t>Thanks :</a:t>
            </a:r>
            <a:endParaRPr lang="en-US" sz="4000" b="1" dirty="0">
              <a:solidFill>
                <a:schemeClr val="bg1"/>
              </a:solidFill>
              <a:cs typeface="Calibri"/>
            </a:endParaRPr>
          </a:p>
        </p:txBody>
      </p:sp>
    </p:spTree>
    <p:extLst>
      <p:ext uri="{BB962C8B-B14F-4D97-AF65-F5344CB8AC3E}">
        <p14:creationId xmlns:p14="http://schemas.microsoft.com/office/powerpoint/2010/main" val="3267518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5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D49A04-850B-4C40-A362-6C6F97EE4345}"/>
              </a:ext>
            </a:extLst>
          </p:cNvPr>
          <p:cNvGrpSpPr/>
          <p:nvPr/>
        </p:nvGrpSpPr>
        <p:grpSpPr>
          <a:xfrm>
            <a:off x="200069" y="-3937"/>
            <a:ext cx="5519420" cy="1019459"/>
            <a:chOff x="521038" y="619518"/>
            <a:chExt cx="5519420" cy="1019459"/>
          </a:xfrm>
        </p:grpSpPr>
        <p:sp>
          <p:nvSpPr>
            <p:cNvPr id="3" name="직사각형 133">
              <a:extLst>
                <a:ext uri="{FF2B5EF4-FFF2-40B4-BE49-F238E27FC236}">
                  <a16:creationId xmlns:a16="http://schemas.microsoft.com/office/drawing/2014/main" id="{CDB67387-E300-404E-809E-4614A7AE65C7}"/>
                </a:ext>
              </a:extLst>
            </p:cNvPr>
            <p:cNvSpPr/>
            <p:nvPr/>
          </p:nvSpPr>
          <p:spPr>
            <a:xfrm>
              <a:off x="521038" y="1023424"/>
              <a:ext cx="5519420"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altLang="ko-KR" sz="4000" b="1" i="0" kern="1200">
                  <a:solidFill>
                    <a:schemeClr val="bg1"/>
                  </a:solidFill>
                  <a:effectLst/>
                  <a:latin typeface="+mn-lt"/>
                  <a:ea typeface="+mn-ea"/>
                  <a:cs typeface="+mn-cs"/>
                </a:rPr>
                <a:t>Introduction</a:t>
              </a:r>
              <a:endParaRPr lang="en-US" altLang="ko-KR" sz="2800" b="1">
                <a:solidFill>
                  <a:schemeClr val="bg1"/>
                </a:solidFill>
                <a:latin typeface="Samsung Sharp Sans" pitchFamily="2" charset="0"/>
                <a:ea typeface="Samsung Sharp Sans" pitchFamily="2" charset="0"/>
                <a:cs typeface="Samsung Sharp Sans" pitchFamily="2" charset="0"/>
              </a:endParaRPr>
            </a:p>
          </p:txBody>
        </p:sp>
        <p:sp>
          <p:nvSpPr>
            <p:cNvPr id="4" name="Rectangle 3">
              <a:extLst>
                <a:ext uri="{FF2B5EF4-FFF2-40B4-BE49-F238E27FC236}">
                  <a16:creationId xmlns:a16="http://schemas.microsoft.com/office/drawing/2014/main" id="{8A171746-63EE-4752-B989-9C8DF5F0F5BE}"/>
                </a:ext>
              </a:extLst>
            </p:cNvPr>
            <p:cNvSpPr/>
            <p:nvPr/>
          </p:nvSpPr>
          <p:spPr>
            <a:xfrm>
              <a:off x="521039" y="619518"/>
              <a:ext cx="65" cy="246221"/>
            </a:xfrm>
            <a:prstGeom prst="rect">
              <a:avLst/>
            </a:prstGeom>
          </p:spPr>
          <p:txBody>
            <a:bodyPr wrap="none" lIns="0" tIns="0" rIns="0" bIns="0">
              <a:spAutoFit/>
              <a:scene3d>
                <a:camera prst="orthographicFront"/>
                <a:lightRig rig="threePt" dir="t"/>
              </a:scene3d>
              <a:sp3d>
                <a:bevelT w="0" h="6350"/>
              </a:sp3d>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ko-KR" altLang="en-US" sz="1600"/>
            </a:p>
          </p:txBody>
        </p:sp>
      </p:grpSp>
      <p:sp>
        <p:nvSpPr>
          <p:cNvPr id="5" name="TextBox 1">
            <a:extLst>
              <a:ext uri="{FF2B5EF4-FFF2-40B4-BE49-F238E27FC236}">
                <a16:creationId xmlns:a16="http://schemas.microsoft.com/office/drawing/2014/main" id="{70C8BEAD-C16A-4C03-BC33-D150724E54F6}"/>
              </a:ext>
            </a:extLst>
          </p:cNvPr>
          <p:cNvSpPr txBox="1"/>
          <p:nvPr/>
        </p:nvSpPr>
        <p:spPr>
          <a:xfrm>
            <a:off x="522538" y="1257666"/>
            <a:ext cx="8520620" cy="830997"/>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i="0">
                <a:effectLst/>
                <a:latin typeface="Inter"/>
              </a:rPr>
              <a:t>World Health Organization has estimated 12 million deaths occur worldwide, every year due to Heart diseases. Half the deaths in the United States and other developed countries are due to </a:t>
            </a:r>
            <a:r>
              <a:rPr lang="en-US" sz="1600" b="1">
                <a:latin typeface="Inter"/>
              </a:rPr>
              <a:t>cardiovascular</a:t>
            </a:r>
            <a:r>
              <a:rPr lang="en-US" sz="1600" b="1" i="0">
                <a:effectLst/>
                <a:latin typeface="Inter"/>
              </a:rPr>
              <a:t> diseases.</a:t>
            </a:r>
            <a:r>
              <a:rPr lang="en-US" sz="1600">
                <a:latin typeface="Inter"/>
              </a:rPr>
              <a:t> </a:t>
            </a:r>
            <a:endParaRPr lang="en-US" sz="1600">
              <a:cs typeface="Calibri"/>
            </a:endParaRPr>
          </a:p>
        </p:txBody>
      </p:sp>
      <p:pic>
        <p:nvPicPr>
          <p:cNvPr id="6" name="Picture 6">
            <a:extLst>
              <a:ext uri="{FF2B5EF4-FFF2-40B4-BE49-F238E27FC236}">
                <a16:creationId xmlns:a16="http://schemas.microsoft.com/office/drawing/2014/main" id="{3E9673BE-2D72-43A9-A004-81980AB40C94}"/>
              </a:ext>
            </a:extLst>
          </p:cNvPr>
          <p:cNvPicPr>
            <a:picLocks noChangeAspect="1"/>
          </p:cNvPicPr>
          <p:nvPr/>
        </p:nvPicPr>
        <p:blipFill>
          <a:blip r:embed="rId2"/>
          <a:stretch>
            <a:fillRect/>
          </a:stretch>
        </p:blipFill>
        <p:spPr>
          <a:xfrm>
            <a:off x="780041" y="2087548"/>
            <a:ext cx="7867504" cy="3854243"/>
          </a:xfrm>
          <a:prstGeom prst="rect">
            <a:avLst/>
          </a:prstGeom>
        </p:spPr>
      </p:pic>
      <p:sp>
        <p:nvSpPr>
          <p:cNvPr id="11" name="TextBox 10">
            <a:extLst>
              <a:ext uri="{FF2B5EF4-FFF2-40B4-BE49-F238E27FC236}">
                <a16:creationId xmlns:a16="http://schemas.microsoft.com/office/drawing/2014/main" id="{172C0BCD-9F08-466A-A384-02C8D72B9483}"/>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1</a:t>
            </a:r>
          </a:p>
        </p:txBody>
      </p:sp>
    </p:spTree>
    <p:extLst>
      <p:ext uri="{BB962C8B-B14F-4D97-AF65-F5344CB8AC3E}">
        <p14:creationId xmlns:p14="http://schemas.microsoft.com/office/powerpoint/2010/main" val="3154976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1511902"/>
            <a:chOff x="558799" y="525055"/>
            <a:chExt cx="5519420" cy="1511902"/>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sz="3600" b="1" u="sng" dirty="0"/>
                <a:t> Design Thinking</a:t>
              </a:r>
              <a:br>
                <a:rPr lang="en-US" sz="3600" b="1" u="sng" dirty="0"/>
              </a:br>
              <a:endParaRPr lang="en-US" altLang="ko-KR" sz="3600" b="1" u="sng">
                <a:solidFill>
                  <a:schemeClr val="bg1"/>
                </a:solidFill>
                <a:latin typeface="Samsung Sharp Sans" pitchFamily="2" charset="0"/>
                <a:ea typeface="Samsung Sharp Sans" pitchFamily="2" charset="0"/>
                <a:cs typeface="Samsung Sharp Sans" pitchFamily="2" charset="0"/>
              </a:endParaRP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rtlCol="0">
            <a:spAutoFit/>
          </a:bodyPr>
          <a:lstStyle/>
          <a:p>
            <a:r>
              <a:rPr lang="en-US" dirty="0"/>
              <a:t>2</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0" name="Picture 9">
            <a:extLst>
              <a:ext uri="{FF2B5EF4-FFF2-40B4-BE49-F238E27FC236}">
                <a16:creationId xmlns:a16="http://schemas.microsoft.com/office/drawing/2014/main" id="{26FAB0E4-A471-4E01-AAAA-34D0E1E1B1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887" y="2238010"/>
            <a:ext cx="6328736" cy="3625462"/>
          </a:xfrm>
          <a:prstGeom prst="rect">
            <a:avLst/>
          </a:prstGeom>
        </p:spPr>
      </p:pic>
    </p:spTree>
    <p:extLst>
      <p:ext uri="{BB962C8B-B14F-4D97-AF65-F5344CB8AC3E}">
        <p14:creationId xmlns:p14="http://schemas.microsoft.com/office/powerpoint/2010/main" val="33128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957904"/>
            <a:chOff x="558799" y="525055"/>
            <a:chExt cx="5519420" cy="957904"/>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600" b="1" u="sng" dirty="0">
                  <a:solidFill>
                    <a:schemeClr val="bg1"/>
                  </a:solidFill>
                  <a:latin typeface="Samsung Sharp Sans"/>
                  <a:ea typeface="Samsung Sharp Sans" pitchFamily="2" charset="0"/>
                  <a:cs typeface="Samsung Sharp Sans" pitchFamily="2" charset="0"/>
                </a:rPr>
                <a:t>Empathize</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3</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sp>
        <p:nvSpPr>
          <p:cNvPr id="13" name="TextBox 12">
            <a:extLst>
              <a:ext uri="{FF2B5EF4-FFF2-40B4-BE49-F238E27FC236}">
                <a16:creationId xmlns:a16="http://schemas.microsoft.com/office/drawing/2014/main" id="{E70450DE-24AD-4713-BCF3-52F6AD3A0D64}"/>
              </a:ext>
            </a:extLst>
          </p:cNvPr>
          <p:cNvSpPr txBox="1"/>
          <p:nvPr/>
        </p:nvSpPr>
        <p:spPr>
          <a:xfrm>
            <a:off x="741679" y="2335126"/>
            <a:ext cx="8302186" cy="3416320"/>
          </a:xfrm>
          <a:prstGeom prst="rect">
            <a:avLst/>
          </a:prstGeom>
          <a:noFill/>
        </p:spPr>
        <p:txBody>
          <a:bodyPr wrap="square">
            <a:spAutoFit/>
          </a:bodyPr>
          <a:lstStyle/>
          <a:p>
            <a:r>
              <a:rPr lang="en-US" sz="2400" b="1" dirty="0"/>
              <a:t>Health care </a:t>
            </a:r>
            <a:r>
              <a:rPr lang="en-US" sz="2400" dirty="0"/>
              <a:t>is the maintenance or improvement of health via the prevention, diagnosis, treatment, recovery, or cure of disease, illness, injury, and other physical and mental impairments in people. </a:t>
            </a:r>
          </a:p>
          <a:p>
            <a:endParaRPr lang="en-US" sz="2400" dirty="0"/>
          </a:p>
          <a:p>
            <a:r>
              <a:rPr lang="en-US" sz="2400" dirty="0"/>
              <a:t>The main core of this research analysis will </a:t>
            </a:r>
          </a:p>
          <a:p>
            <a:r>
              <a:rPr lang="en-US" sz="2400" dirty="0"/>
              <a:t>lead us to the early detection of Heart disease </a:t>
            </a:r>
          </a:p>
          <a:p>
            <a:r>
              <a:rPr lang="en-US" sz="2400" dirty="0"/>
              <a:t>to prevent it or have an early treatment.</a:t>
            </a:r>
          </a:p>
          <a:p>
            <a:endParaRPr lang="en-US" sz="2400" dirty="0"/>
          </a:p>
        </p:txBody>
      </p:sp>
      <p:pic>
        <p:nvPicPr>
          <p:cNvPr id="10" name="Picture 9">
            <a:extLst>
              <a:ext uri="{FF2B5EF4-FFF2-40B4-BE49-F238E27FC236}">
                <a16:creationId xmlns:a16="http://schemas.microsoft.com/office/drawing/2014/main" id="{568FB055-9CB3-4CB1-906B-D03604F1D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687" y="4354034"/>
            <a:ext cx="2595074" cy="1694104"/>
          </a:xfrm>
          <a:prstGeom prst="rect">
            <a:avLst/>
          </a:prstGeom>
        </p:spPr>
      </p:pic>
    </p:spTree>
    <p:extLst>
      <p:ext uri="{BB962C8B-B14F-4D97-AF65-F5344CB8AC3E}">
        <p14:creationId xmlns:p14="http://schemas.microsoft.com/office/powerpoint/2010/main" val="365759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957904"/>
            <a:chOff x="558799" y="525055"/>
            <a:chExt cx="5519420" cy="957904"/>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600" b="1" u="sng" dirty="0">
                  <a:solidFill>
                    <a:schemeClr val="bg1"/>
                  </a:solidFill>
                  <a:latin typeface="Samsung Sharp Sans"/>
                  <a:ea typeface="Samsung Sharp Sans" pitchFamily="2" charset="0"/>
                  <a:cs typeface="Samsung Sharp Sans" pitchFamily="2" charset="0"/>
                </a:rPr>
                <a:t>Define Problem</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4</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0" name="Picture 9">
            <a:extLst>
              <a:ext uri="{FF2B5EF4-FFF2-40B4-BE49-F238E27FC236}">
                <a16:creationId xmlns:a16="http://schemas.microsoft.com/office/drawing/2014/main" id="{E9FDC06B-69B3-4DE8-A622-4865C8A7E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742" y="4428309"/>
            <a:ext cx="2481298" cy="1619829"/>
          </a:xfrm>
          <a:prstGeom prst="rect">
            <a:avLst/>
          </a:prstGeom>
        </p:spPr>
      </p:pic>
      <p:sp>
        <p:nvSpPr>
          <p:cNvPr id="13" name="TextBox 12">
            <a:extLst>
              <a:ext uri="{FF2B5EF4-FFF2-40B4-BE49-F238E27FC236}">
                <a16:creationId xmlns:a16="http://schemas.microsoft.com/office/drawing/2014/main" id="{77F2A7C0-5D4C-42E5-BC92-D7200B239E87}"/>
              </a:ext>
            </a:extLst>
          </p:cNvPr>
          <p:cNvSpPr txBox="1"/>
          <p:nvPr/>
        </p:nvSpPr>
        <p:spPr>
          <a:xfrm>
            <a:off x="576799" y="2264192"/>
            <a:ext cx="7642927" cy="3416320"/>
          </a:xfrm>
          <a:prstGeom prst="rect">
            <a:avLst/>
          </a:prstGeom>
          <a:noFill/>
        </p:spPr>
        <p:txBody>
          <a:bodyPr wrap="square" lIns="91440" tIns="45720" rIns="91440" bIns="45720" anchor="t">
            <a:spAutoFit/>
          </a:bodyPr>
          <a:lstStyle/>
          <a:p>
            <a:pPr marL="107950"/>
            <a:r>
              <a:rPr lang="en-US" sz="2400" b="1" i="0" dirty="0">
                <a:solidFill>
                  <a:srgbClr val="333132"/>
                </a:solidFill>
                <a:effectLst/>
                <a:latin typeface="Source Sans Pro" panose="020B0604020202020204" pitchFamily="34" charset="0"/>
              </a:rPr>
              <a:t>Heart Disease Is World's No. 1 Killer</a:t>
            </a:r>
            <a:endParaRPr lang="en-US" sz="2400" b="1" dirty="0">
              <a:cs typeface="Calibri" panose="020F0502020204030204"/>
            </a:endParaRPr>
          </a:p>
          <a:p>
            <a:pPr marL="107950" indent="0">
              <a:lnSpc>
                <a:spcPct val="100000"/>
              </a:lnSpc>
              <a:buNone/>
            </a:pPr>
            <a:r>
              <a:rPr lang="en-US" sz="2400"/>
              <a:t>All over the world ,in all ages, a lot of people catch </a:t>
            </a:r>
            <a:r>
              <a:rPr lang="en-US" sz="2400" dirty="0"/>
              <a:t>heart diseases without noticing. It is only been detected at a late stage.</a:t>
            </a:r>
            <a:endParaRPr lang="en-US" sz="2400" dirty="0">
              <a:cs typeface="Calibri"/>
            </a:endParaRPr>
          </a:p>
          <a:p>
            <a:pPr marL="107950" indent="0">
              <a:lnSpc>
                <a:spcPct val="100000"/>
              </a:lnSpc>
              <a:buNone/>
            </a:pPr>
            <a:endParaRPr lang="en-US" sz="2400" b="1" dirty="0">
              <a:cs typeface="Calibri" panose="020F0502020204030204"/>
            </a:endParaRPr>
          </a:p>
          <a:p>
            <a:pPr marL="107950" indent="0">
              <a:lnSpc>
                <a:spcPct val="100000"/>
              </a:lnSpc>
              <a:buNone/>
            </a:pPr>
            <a:r>
              <a:rPr lang="en-US" sz="2400" b="1" dirty="0"/>
              <a:t>Heart disease </a:t>
            </a:r>
            <a:r>
              <a:rPr lang="en-US" sz="2400" dirty="0"/>
              <a:t>cases nearly doubled over the period from 271 million in 1990 to 523 million in 2019, and the</a:t>
            </a:r>
            <a:endParaRPr lang="en-US" sz="2400" dirty="0">
              <a:cs typeface="Calibri" panose="020F0502020204030204"/>
            </a:endParaRPr>
          </a:p>
          <a:p>
            <a:pPr marL="107950" indent="0">
              <a:lnSpc>
                <a:spcPct val="100000"/>
              </a:lnSpc>
              <a:buNone/>
            </a:pPr>
            <a:r>
              <a:rPr lang="en-US" sz="2400" dirty="0"/>
              <a:t> number of heart disease deaths rose from 12.1</a:t>
            </a:r>
            <a:endParaRPr lang="en-US" sz="2400" dirty="0">
              <a:cs typeface="Calibri" panose="020F0502020204030204"/>
            </a:endParaRPr>
          </a:p>
          <a:p>
            <a:pPr marL="107950" indent="0">
              <a:lnSpc>
                <a:spcPct val="100000"/>
              </a:lnSpc>
              <a:buNone/>
            </a:pPr>
            <a:r>
              <a:rPr lang="en-US" sz="2400" dirty="0"/>
              <a:t> million to 18.6 million</a:t>
            </a:r>
            <a:endParaRPr lang="en-US" sz="2400" dirty="0">
              <a:cs typeface="Calibri" panose="020F0502020204030204"/>
            </a:endParaRPr>
          </a:p>
        </p:txBody>
      </p:sp>
    </p:spTree>
    <p:extLst>
      <p:ext uri="{BB962C8B-B14F-4D97-AF65-F5344CB8AC3E}">
        <p14:creationId xmlns:p14="http://schemas.microsoft.com/office/powerpoint/2010/main" val="35766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F51F81C3-6AA2-4251-A374-9C22CD9D2A58}"/>
              </a:ext>
            </a:extLst>
          </p:cNvPr>
          <p:cNvGrpSpPr/>
          <p:nvPr/>
        </p:nvGrpSpPr>
        <p:grpSpPr>
          <a:xfrm>
            <a:off x="558799" y="525055"/>
            <a:ext cx="5519420" cy="957904"/>
            <a:chOff x="558799" y="525055"/>
            <a:chExt cx="5519420" cy="957904"/>
          </a:xfrm>
        </p:grpSpPr>
        <p:sp>
          <p:nvSpPr>
            <p:cNvPr id="7" name="직사각형 133">
              <a:extLst>
                <a:ext uri="{FF2B5EF4-FFF2-40B4-BE49-F238E27FC236}">
                  <a16:creationId xmlns:a16="http://schemas.microsoft.com/office/drawing/2014/main" id="{E5493841-CD92-42D8-9713-BFBD37B5CC4F}"/>
                </a:ext>
              </a:extLst>
            </p:cNvPr>
            <p:cNvSpPr/>
            <p:nvPr/>
          </p:nvSpPr>
          <p:spPr>
            <a:xfrm>
              <a:off x="558799" y="928961"/>
              <a:ext cx="55194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600" b="1" u="sng" dirty="0">
                  <a:solidFill>
                    <a:schemeClr val="bg1"/>
                  </a:solidFill>
                  <a:latin typeface="Samsung Sharp Sans"/>
                  <a:ea typeface="Samsung Sharp Sans" pitchFamily="2" charset="0"/>
                  <a:cs typeface="Samsung Sharp Sans" pitchFamily="2" charset="0"/>
                </a:rPr>
                <a:t>Causes of Heart diseases:</a:t>
              </a:r>
            </a:p>
          </p:txBody>
        </p:sp>
        <p:sp>
          <p:nvSpPr>
            <p:cNvPr id="8" name="Rectangle 4">
              <a:extLst>
                <a:ext uri="{FF2B5EF4-FFF2-40B4-BE49-F238E27FC236}">
                  <a16:creationId xmlns:a16="http://schemas.microsoft.com/office/drawing/2014/main" id="{44CE3564-A27B-416D-98A4-1F91989744B0}"/>
                </a:ext>
              </a:extLst>
            </p:cNvPr>
            <p:cNvSpPr/>
            <p:nvPr/>
          </p:nvSpPr>
          <p:spPr>
            <a:xfrm>
              <a:off x="558800" y="525055"/>
              <a:ext cx="65" cy="246221"/>
            </a:xfrm>
            <a:prstGeom prst="rect">
              <a:avLst/>
            </a:prstGeom>
          </p:spPr>
          <p:txBody>
            <a:bodyPr wrap="none" lIns="0" tIns="0" rIns="0" bIns="0">
              <a:spAutoFit/>
              <a:scene3d>
                <a:camera prst="orthographicFront"/>
                <a:lightRig rig="threePt" dir="t"/>
              </a:scene3d>
              <a:sp3d>
                <a:bevelT w="0" h="6350"/>
              </a:sp3d>
            </a:bodyPr>
            <a:lstStyle/>
            <a:p>
              <a:endParaRPr lang="ko-KR" altLang="en-US" sz="1600" dirty="0"/>
            </a:p>
          </p:txBody>
        </p:sp>
      </p:grpSp>
      <p:grpSp>
        <p:nvGrpSpPr>
          <p:cNvPr id="14" name="Group 1">
            <a:extLst>
              <a:ext uri="{FF2B5EF4-FFF2-40B4-BE49-F238E27FC236}">
                <a16:creationId xmlns:a16="http://schemas.microsoft.com/office/drawing/2014/main" id="{37820E80-3709-4E92-951A-2F69D1F3BBCA}"/>
              </a:ext>
            </a:extLst>
          </p:cNvPr>
          <p:cNvGrpSpPr/>
          <p:nvPr/>
        </p:nvGrpSpPr>
        <p:grpSpPr>
          <a:xfrm>
            <a:off x="558799" y="2340225"/>
            <a:ext cx="5702300" cy="278172"/>
            <a:chOff x="4181256" y="3224809"/>
            <a:chExt cx="5702300" cy="278172"/>
          </a:xfrm>
        </p:grpSpPr>
        <p:sp>
          <p:nvSpPr>
            <p:cNvPr id="17" name="직사각형 16">
              <a:extLst>
                <a:ext uri="{FF2B5EF4-FFF2-40B4-BE49-F238E27FC236}">
                  <a16:creationId xmlns:a16="http://schemas.microsoft.com/office/drawing/2014/main" id="{3A3EB96E-63FB-426A-AE11-5EEDEF953962}"/>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endParaRPr lang="en-US" altLang="ko-KR"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8" name="직사각형 17">
              <a:extLst>
                <a:ext uri="{FF2B5EF4-FFF2-40B4-BE49-F238E27FC236}">
                  <a16:creationId xmlns:a16="http://schemas.microsoft.com/office/drawing/2014/main" id="{3F26F386-953C-4701-B80A-0AF288FDFD0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dirty="0"/>
            </a:p>
          </p:txBody>
        </p:sp>
      </p:grpSp>
      <p:sp>
        <p:nvSpPr>
          <p:cNvPr id="3" name="TextBox 2">
            <a:extLst>
              <a:ext uri="{FF2B5EF4-FFF2-40B4-BE49-F238E27FC236}">
                <a16:creationId xmlns:a16="http://schemas.microsoft.com/office/drawing/2014/main" id="{EBB66AE1-87B0-4641-9105-8E745B3B7E45}"/>
              </a:ext>
            </a:extLst>
          </p:cNvPr>
          <p:cNvSpPr txBox="1"/>
          <p:nvPr/>
        </p:nvSpPr>
        <p:spPr>
          <a:xfrm>
            <a:off x="4951412" y="5863472"/>
            <a:ext cx="301686" cy="369332"/>
          </a:xfrm>
          <a:prstGeom prst="rect">
            <a:avLst/>
          </a:prstGeom>
          <a:noFill/>
        </p:spPr>
        <p:txBody>
          <a:bodyPr wrap="none" lIns="91440" tIns="45720" rIns="91440" bIns="45720" rtlCol="0" anchor="t">
            <a:spAutoFit/>
          </a:bodyPr>
          <a:lstStyle/>
          <a:p>
            <a:r>
              <a:rPr lang="en-US">
                <a:cs typeface="Calibri"/>
              </a:rPr>
              <a:t>5</a:t>
            </a:r>
          </a:p>
        </p:txBody>
      </p:sp>
      <p:pic>
        <p:nvPicPr>
          <p:cNvPr id="5" name="Picture 4">
            <a:extLst>
              <a:ext uri="{FF2B5EF4-FFF2-40B4-BE49-F238E27FC236}">
                <a16:creationId xmlns:a16="http://schemas.microsoft.com/office/drawing/2014/main" id="{7511F6FE-ECD0-4A64-9903-91FA18EDAA7D}"/>
              </a:ext>
            </a:extLst>
          </p:cNvPr>
          <p:cNvPicPr>
            <a:picLocks noChangeAspect="1"/>
          </p:cNvPicPr>
          <p:nvPr/>
        </p:nvPicPr>
        <p:blipFill>
          <a:blip r:embed="rId3"/>
          <a:stretch>
            <a:fillRect/>
          </a:stretch>
        </p:blipFill>
        <p:spPr>
          <a:xfrm>
            <a:off x="6542812" y="6321726"/>
            <a:ext cx="2944623" cy="323116"/>
          </a:xfrm>
          <a:prstGeom prst="rect">
            <a:avLst/>
          </a:prstGeom>
        </p:spPr>
      </p:pic>
      <p:pic>
        <p:nvPicPr>
          <p:cNvPr id="10" name="Picture 9">
            <a:extLst>
              <a:ext uri="{FF2B5EF4-FFF2-40B4-BE49-F238E27FC236}">
                <a16:creationId xmlns:a16="http://schemas.microsoft.com/office/drawing/2014/main" id="{E9FDC06B-69B3-4DE8-A622-4865C8A7E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742" y="4428309"/>
            <a:ext cx="2481298" cy="1619829"/>
          </a:xfrm>
          <a:prstGeom prst="rect">
            <a:avLst/>
          </a:prstGeom>
        </p:spPr>
      </p:pic>
      <p:sp>
        <p:nvSpPr>
          <p:cNvPr id="13" name="TextBox 12">
            <a:extLst>
              <a:ext uri="{FF2B5EF4-FFF2-40B4-BE49-F238E27FC236}">
                <a16:creationId xmlns:a16="http://schemas.microsoft.com/office/drawing/2014/main" id="{77F2A7C0-5D4C-42E5-BC92-D7200B239E87}"/>
              </a:ext>
            </a:extLst>
          </p:cNvPr>
          <p:cNvSpPr txBox="1"/>
          <p:nvPr/>
        </p:nvSpPr>
        <p:spPr>
          <a:xfrm>
            <a:off x="576799" y="2264192"/>
            <a:ext cx="7642927"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dirty="0"/>
              <a:t>damage to all or part of the heart, a problem with the blood vessels leading to or from the heart</a:t>
            </a:r>
          </a:p>
          <a:p>
            <a:pPr marL="285750" indent="-285750">
              <a:buFont typeface="Arial" panose="020B0604020202020204" pitchFamily="34" charset="0"/>
              <a:buChar char="•"/>
            </a:pPr>
            <a:r>
              <a:rPr lang="en-US" sz="1800" dirty="0"/>
              <a:t>a low supply of oxygen and nutrients to the heart ,a problem with the rhythm of the heart</a:t>
            </a:r>
          </a:p>
          <a:p>
            <a:pPr marL="285750" indent="-285750">
              <a:buFont typeface="Arial" panose="020B0604020202020204" pitchFamily="34" charset="0"/>
              <a:buChar char="•"/>
            </a:pPr>
            <a:r>
              <a:rPr lang="en-US" sz="1800" dirty="0"/>
              <a:t>In some cases, there is a genetic cause. However, some lifestyle factors and medical conditions can also increase the risk. These include:</a:t>
            </a:r>
          </a:p>
          <a:p>
            <a:pPr marL="800100" lvl="1" indent="-342900">
              <a:buFont typeface="Wingdings" panose="05000000000000000000" pitchFamily="2" charset="2"/>
              <a:buChar char="q"/>
            </a:pPr>
            <a:r>
              <a:rPr lang="en-US" dirty="0"/>
              <a:t>high blood pressure or high cholesterol</a:t>
            </a:r>
          </a:p>
          <a:p>
            <a:pPr marL="800100" lvl="1" indent="-342900">
              <a:buFont typeface="Wingdings" panose="05000000000000000000" pitchFamily="2" charset="2"/>
              <a:buChar char="q"/>
            </a:pPr>
            <a:r>
              <a:rPr lang="en-US"/>
              <a:t>Smoking </a:t>
            </a:r>
          </a:p>
          <a:p>
            <a:pPr marL="800100" lvl="1" indent="-342900">
              <a:buFont typeface="Wingdings" panose="05000000000000000000" pitchFamily="2" charset="2"/>
              <a:buChar char="q"/>
            </a:pPr>
            <a:r>
              <a:rPr lang="en-US"/>
              <a:t>high intake of alcohol</a:t>
            </a:r>
          </a:p>
          <a:p>
            <a:pPr marL="800100" lvl="1" indent="-342900">
              <a:buFont typeface="Wingdings" panose="05000000000000000000" pitchFamily="2" charset="2"/>
              <a:buChar char="q"/>
            </a:pPr>
            <a:r>
              <a:rPr lang="en-US" dirty="0"/>
              <a:t>overweight and obesity</a:t>
            </a:r>
          </a:p>
          <a:p>
            <a:pPr marL="800100" lvl="1" indent="-342900">
              <a:buFont typeface="Wingdings" panose="05000000000000000000" pitchFamily="2" charset="2"/>
              <a:buChar char="q"/>
            </a:pPr>
            <a:r>
              <a:rPr lang="en-US" dirty="0"/>
              <a:t>diabetes</a:t>
            </a:r>
          </a:p>
          <a:p>
            <a:pPr marL="800100" lvl="1" indent="-342900">
              <a:buFont typeface="Wingdings" panose="05000000000000000000" pitchFamily="2" charset="2"/>
              <a:buChar char="q"/>
            </a:pPr>
            <a:r>
              <a:rPr lang="en-US" dirty="0"/>
              <a:t>a history of preeclampsia during pregnancy</a:t>
            </a:r>
          </a:p>
          <a:p>
            <a:pPr marL="800100" lvl="1" indent="-342900">
              <a:buFont typeface="Wingdings" panose="05000000000000000000" pitchFamily="2" charset="2"/>
              <a:buChar char="q"/>
            </a:pPr>
            <a:r>
              <a:rPr lang="en-US" dirty="0"/>
              <a:t>low activity levels or sleep apnea</a:t>
            </a:r>
          </a:p>
          <a:p>
            <a:pPr marL="800100" lvl="1" indent="-342900">
              <a:buFont typeface="Wingdings" panose="05000000000000000000" pitchFamily="2" charset="2"/>
              <a:buChar char="q"/>
            </a:pPr>
            <a:r>
              <a:rPr lang="en-US" dirty="0"/>
              <a:t>high stress and anxiety levels</a:t>
            </a:r>
          </a:p>
        </p:txBody>
      </p:sp>
    </p:spTree>
    <p:extLst>
      <p:ext uri="{BB962C8B-B14F-4D97-AF65-F5344CB8AC3E}">
        <p14:creationId xmlns:p14="http://schemas.microsoft.com/office/powerpoint/2010/main" val="2278163583"/>
      </p:ext>
    </p:extLst>
  </p:cSld>
  <p:clrMapOvr>
    <a:masterClrMapping/>
  </p:clrMapOvr>
</p:sld>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4217</TotalTime>
  <Words>1633</Words>
  <Application>Microsoft Office PowerPoint</Application>
  <PresentationFormat>Custom</PresentationFormat>
  <Paragraphs>289</Paragraphs>
  <Slides>41</Slides>
  <Notes>24</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41</vt:i4>
      </vt:variant>
    </vt:vector>
  </HeadingPairs>
  <TitlesOfParts>
    <vt:vector size="61" baseType="lpstr">
      <vt:lpstr>Malgun Gothic</vt:lpstr>
      <vt:lpstr>-apple-system</vt:lpstr>
      <vt:lpstr>Arial</vt:lpstr>
      <vt:lpstr>Berlin Sans FB Demi</vt:lpstr>
      <vt:lpstr>Cairo</vt:lpstr>
      <vt:lpstr>Calibri</vt:lpstr>
      <vt:lpstr>Calibri Light</vt:lpstr>
      <vt:lpstr>Helvetica Neue</vt:lpstr>
      <vt:lpstr>Inter</vt:lpstr>
      <vt:lpstr>Roboto</vt:lpstr>
      <vt:lpstr>Samsung Sharp Sans</vt:lpstr>
      <vt:lpstr>Samsung Sharp Sans Bold</vt:lpstr>
      <vt:lpstr>SamsungOne 300</vt:lpstr>
      <vt:lpstr>SamsungOne 400</vt:lpstr>
      <vt:lpstr>SamsungOne 400C</vt:lpstr>
      <vt:lpstr>SamsungOne 700</vt:lpstr>
      <vt:lpstr>Source Sans Pro</vt:lpstr>
      <vt:lpstr>Wingdings</vt:lpstr>
      <vt:lpstr>SIC_Template_AI</vt:lpstr>
      <vt:lpstr>1_SIC_Template_AI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Ola El-Shiekh</cp:lastModifiedBy>
  <cp:revision>3066</cp:revision>
  <dcterms:created xsi:type="dcterms:W3CDTF">2019-07-06T14:12:49Z</dcterms:created>
  <dcterms:modified xsi:type="dcterms:W3CDTF">2021-09-28T00:48:20Z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ies>
</file>